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77" r:id="rId3"/>
    <p:sldId id="257" r:id="rId4"/>
    <p:sldId id="280" r:id="rId5"/>
    <p:sldId id="259" r:id="rId6"/>
    <p:sldId id="260" r:id="rId7"/>
    <p:sldId id="258" r:id="rId8"/>
    <p:sldId id="272" r:id="rId9"/>
    <p:sldId id="261" r:id="rId10"/>
    <p:sldId id="281" r:id="rId11"/>
    <p:sldId id="262" r:id="rId12"/>
    <p:sldId id="273" r:id="rId13"/>
    <p:sldId id="274" r:id="rId14"/>
    <p:sldId id="282" r:id="rId15"/>
    <p:sldId id="275" r:id="rId16"/>
    <p:sldId id="276" r:id="rId17"/>
    <p:sldId id="278" r:id="rId18"/>
    <p:sldId id="263" r:id="rId19"/>
    <p:sldId id="264" r:id="rId20"/>
    <p:sldId id="265" r:id="rId21"/>
    <p:sldId id="266" r:id="rId22"/>
    <p:sldId id="267" r:id="rId23"/>
    <p:sldId id="279" r:id="rId24"/>
    <p:sldId id="268" r:id="rId2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58970" autoAdjust="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6CA6E52-0AEA-4F95-8927-876B3B8FD7F4}" type="datetimeFigureOut">
              <a:rPr lang="ar-SA" smtClean="0"/>
              <a:t>09/28/1433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7002C8-0022-403F-8896-AAD04E4ACA83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8458200" cy="1656184"/>
          </a:xfrm>
        </p:spPr>
        <p:txBody>
          <a:bodyPr/>
          <a:lstStyle/>
          <a:p>
            <a:pPr algn="ctr"/>
            <a:r>
              <a:rPr lang="en-US" b="1" dirty="0" smtClean="0"/>
              <a:t>URINARY RETENTION</a:t>
            </a:r>
            <a:endParaRPr lang="ar-SA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1198984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Batang" pitchFamily="18" charset="-127"/>
                <a:ea typeface="Batang" pitchFamily="18" charset="-127"/>
              </a:rPr>
              <a:t>Fadi </a:t>
            </a:r>
            <a:r>
              <a:rPr lang="en-US" b="1" dirty="0" err="1" smtClean="0">
                <a:latin typeface="Batang" pitchFamily="18" charset="-127"/>
                <a:ea typeface="Batang" pitchFamily="18" charset="-127"/>
              </a:rPr>
              <a:t>Jehad</a:t>
            </a:r>
            <a:r>
              <a:rPr lang="en-US" b="1" dirty="0" smtClean="0">
                <a:latin typeface="Batang" pitchFamily="18" charset="-127"/>
                <a:ea typeface="Batang" pitchFamily="18" charset="-127"/>
              </a:rPr>
              <a:t> Zaben RN MSN</a:t>
            </a:r>
          </a:p>
          <a:p>
            <a:pPr algn="ctr"/>
            <a:r>
              <a:rPr lang="en-US" b="1" dirty="0" smtClean="0">
                <a:latin typeface="Batang" pitchFamily="18" charset="-127"/>
                <a:ea typeface="Batang" pitchFamily="18" charset="-127"/>
              </a:rPr>
              <a:t>IMET 2000, </a:t>
            </a:r>
            <a:r>
              <a:rPr lang="en-US" b="1" dirty="0" err="1" smtClean="0">
                <a:latin typeface="Batang" pitchFamily="18" charset="-127"/>
                <a:ea typeface="Batang" pitchFamily="18" charset="-127"/>
              </a:rPr>
              <a:t>Rammallh</a:t>
            </a:r>
            <a:endParaRPr lang="ar-SA" b="1" dirty="0">
              <a:latin typeface="Batang" pitchFamily="18" charset="-127"/>
              <a:ea typeface="Batang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880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3600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cs typeface="Times New Roman" pitchFamily="18" charset="0"/>
              </a:rPr>
              <a:t>continue…...</a:t>
            </a:r>
            <a:endParaRPr lang="ar-SA" b="1" dirty="0"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/>
          <a:lstStyle/>
          <a:p>
            <a:pPr algn="l" rt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Blood investigations: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CBC: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(increasing WBC my indicated urinary infections).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Urea and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creatinin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(increasing indicted to kidney problems).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PSA: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may unreliable.</a:t>
            </a:r>
          </a:p>
          <a:p>
            <a:pPr marL="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buNone/>
            </a:pP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22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Medical Treatment: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PHARMACOLOGIC THERAPY:</a:t>
            </a:r>
          </a:p>
          <a:p>
            <a:pPr marL="0" indent="0" algn="l" rt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Parasympathomimetic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medications, such 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bethanechol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Urecholine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may help to increase the contraction of the detrusor muscle.</a:t>
            </a:r>
          </a:p>
          <a:p>
            <a:pPr algn="l" rt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SURGICAL MANAGEMENT:</a:t>
            </a:r>
          </a:p>
          <a:p>
            <a:pPr marL="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some cases, surgery may be carried out to correct bladder neck contractures 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vesicoureteral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reflux or to perform some type of urinary diversion procedure.</a:t>
            </a:r>
          </a:p>
          <a:p>
            <a:pPr algn="l" rt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CATHETERIZATION.</a:t>
            </a:r>
            <a:endParaRPr lang="ar-SA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99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>
                <a:cs typeface="+mn-cs"/>
              </a:rPr>
              <a:t>CATHETERIZATION</a:t>
            </a:r>
            <a:r>
              <a:rPr lang="ar-SA" b="1" dirty="0" smtClean="0">
                <a:cs typeface="+mn-cs"/>
              </a:rPr>
              <a:t>:</a:t>
            </a:r>
            <a:endParaRPr lang="ar-SA" b="1" dirty="0"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980728"/>
            <a:ext cx="8712968" cy="568863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Catheters are inserted directly into the bladder, the ureter, or the renal pelvis. 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Catheters vary in size, shape, length, material, and configuration.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type of catheter used depends on its purpose.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patient should be catheterized only if necessary because catheterization commonly leads to urinary tract infection.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Urinary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catheters have been associated with other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complications, such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as bladder spasms, urethral strictures,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pressure necrosis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25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Continue……..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Catheterization is performed to achieve the following:</a:t>
            </a:r>
          </a:p>
          <a:p>
            <a:pPr lvl="1"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Relieve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urinary tract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obstruction.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Assist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with postoperative drainage in urologic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surgeries.</a:t>
            </a:r>
          </a:p>
          <a:p>
            <a:pPr lvl="1" algn="l" rtl="0"/>
            <a:r>
              <a:rPr lang="en-US" dirty="0">
                <a:latin typeface="Times New Roman" pitchFamily="18" charset="0"/>
                <a:cs typeface="Times New Roman" pitchFamily="18" charset="0"/>
              </a:rPr>
              <a:t>Provide a means to monitor accurate urine output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critically ill patients.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Promote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urinary drainage in patients with neurogenic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bladder dysfunction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 urine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retention.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Prevent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urinary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leakage.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12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31_01sk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311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7" y="0"/>
            <a:ext cx="92868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582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864096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/>
              <a:t>Guidelines for Preventing Infection in the Catheterized </a:t>
            </a:r>
            <a:r>
              <a:rPr lang="en-US" b="1" dirty="0" smtClean="0"/>
              <a:t>Patient: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184576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scrupulous aseptic technique during insertion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catheter  (sterile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closed urinary drainage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system).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prevent contamination of the closed system, never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disconnect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tubing. The drainage bag must never touch the floor.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bag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collecting tubing are changed if contamination occurs,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urine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flow becomes obstructed, or if tubing junctions start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leak at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connections.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collection bag must be raised above the level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patient’s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bladder, clamp the drainage tube. This prevents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backflow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contaminated urine into the patient’s bladder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bag.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Ensure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free flow of urine to prevent infection.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Improper drainage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occurs when the tubing is kinked or twisted,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allowing pools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urine to collect in the tubing loops.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reduce the risk of bacterial proliferation, empty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collection bag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at least every 8 hours through the drainage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spout—more frequently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if there is a large volume of urine.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Avoid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contamination of the drainage spout. 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61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86800" cy="379512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/>
              <a:t>Continue…….</a:t>
            </a:r>
            <a:endParaRPr lang="ar-SA" sz="2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88632"/>
          </a:xfrm>
        </p:spPr>
        <p:txBody>
          <a:bodyPr>
            <a:normAutofit fontScale="62500" lnSpcReduction="20000"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irrigate the catheter routinely. If the patient is prone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obstruction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from clots or large amounts of sediment, use 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three way system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with continuous irrigation.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disconnect the tubing to obtain urine samples,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irrigate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catheter, or to ambulate or transport the patient.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leave the catheter in place longer than is necessary.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Avoid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routine catheter changes. The catheter is changed only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correct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problems such as leakage, blockage, or encrustations.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Avoid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unnecessary handling or manipulation of the catheter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patient or staff.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Carry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out hand hygiene before and after handling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catheter, tubing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or drainage bag.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perineal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area with soap and water at least twice 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day; avoid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to-and-fro motion of the catheter. Dry the area well,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but avoid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applying powder because it may irritate the perineum.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Monitor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patient’s voiding when the catheter is removed.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patient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must void within 8 hours; if unable to void,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patient may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require catheterization with a straight catheter.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Obtain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urine specimen for culture at the first sign of infection.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55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Complications: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infection.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Calculi.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Pyelonephritis.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Sepsis. 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kidney may also eventually deteriorate if large volumes of urine are retained, causing backward pressure on the upper urinary tract. 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Skin breakdown if the urine leak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perineal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205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Nursing Management: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Management strategies are instituted to: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revent over distention of the bladder.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reat infection or correct obstruction. 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nurse should explain why normal voiding is not occurring and should monitor urine output closely. 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nurse should provide reassurance about the temporary nature of retention and successful management strategies.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88640"/>
            <a:ext cx="108012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354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r>
              <a:rPr lang="en-US" b="1" dirty="0" smtClean="0"/>
              <a:t>Outline: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412776"/>
            <a:ext cx="8686800" cy="4683150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Definition.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Etiology.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Pathophysiology.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Clinical Manifestations.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Diagnostic Evaluation.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Treatment.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Complications.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Nursing Care Plan.</a:t>
            </a:r>
          </a:p>
        </p:txBody>
      </p:sp>
    </p:spTree>
    <p:extLst>
      <p:ext uri="{BB962C8B-B14F-4D97-AF65-F5344CB8AC3E}">
        <p14:creationId xmlns:p14="http://schemas.microsoft.com/office/powerpoint/2010/main" val="315327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/>
              <a:t>PROMOTING NORMAL URINARY ELIMINATION:</a:t>
            </a:r>
            <a:endParaRPr lang="ar-SA" sz="3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4006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ncourage voiding include providing privacy, ensuring an environment and a position conducive to voiding.</a:t>
            </a:r>
          </a:p>
          <a:p>
            <a:pPr algn="l" rtl="0"/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ssisting the patient with the use of the bathroom or commode, rather than a bedpan, to provide a more natural setting for voiding.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male patient may stand beside the bed while using the urinal.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Applying warmth to relax the sphincters.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Giving the patient hot tea, and offering encouragement and reassurance.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90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Continue……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Simple trigger techniques, such as turning on the water faucet while the patient is trying to void.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examples of trigger techniques are stroking the abdomen or inner thighs, tapping above the pubic area, and dipping the patient’s hands in warm water. 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surgery, the prescribed analgesic should be administered because pain in the incisional area can make voiding difficult.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69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 algn="l" rtl="0"/>
            <a:r>
              <a:rPr lang="en-US" sz="3600" b="1" dirty="0" smtClean="0"/>
              <a:t>PROMOTING URINARY ELIMINATION:</a:t>
            </a:r>
            <a:endParaRPr lang="ar-SA" sz="36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the patient cannot void, catheterization is used to prevent over distention of the bladder.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the case of prostatic obstruction, attempts at catheterization may not be successful, requiring insertion of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suprapubic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catheter.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urinary drainage is restored, bladder retraining is initiated for the patient who cannot void spontaneously.</a:t>
            </a:r>
          </a:p>
        </p:txBody>
      </p:sp>
    </p:spTree>
    <p:extLst>
      <p:ext uri="{BB962C8B-B14F-4D97-AF65-F5344CB8AC3E}">
        <p14:creationId xmlns:p14="http://schemas.microsoft.com/office/powerpoint/2010/main" val="26132321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720080"/>
          </a:xfrm>
        </p:spPr>
        <p:txBody>
          <a:bodyPr>
            <a:normAutofit/>
          </a:bodyPr>
          <a:lstStyle/>
          <a:p>
            <a:r>
              <a:rPr lang="en-US" b="1" dirty="0" smtClean="0"/>
              <a:t>Conclusion: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12568"/>
          </a:xfrm>
        </p:spPr>
        <p:txBody>
          <a:bodyPr/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Acute retention is a common but easily treated condition.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there are variety of common causes; most commonly are BPH and UTI’s.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important to do fully investigate the cause and treat accordingly to prevent permanent damage to urinary tract and prevent recurrence.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nursing care is the most interventions role to decrease the UTI’s.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4088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2780928"/>
            <a:ext cx="8686800" cy="8382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end</a:t>
            </a:r>
            <a:endParaRPr lang="ar-SA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987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792088"/>
          </a:xfrm>
        </p:spPr>
        <p:txBody>
          <a:bodyPr/>
          <a:lstStyle/>
          <a:p>
            <a:r>
              <a:rPr lang="en-US" b="1" dirty="0" smtClean="0"/>
              <a:t>Definition: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196752"/>
            <a:ext cx="8686800" cy="5256584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Urinary retention is the inability to empty the bladder completely during attempts to void.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urine retention often leads to overflow incontinence (from the pressure of the retained urine in the bladder).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common in men.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Increasing incidence with increasing age.</a:t>
            </a:r>
          </a:p>
        </p:txBody>
      </p:sp>
    </p:spTree>
    <p:extLst>
      <p:ext uri="{BB962C8B-B14F-4D97-AF65-F5344CB8AC3E}">
        <p14:creationId xmlns:p14="http://schemas.microsoft.com/office/powerpoint/2010/main" val="160572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720080"/>
          </a:xfrm>
        </p:spPr>
        <p:txBody>
          <a:bodyPr>
            <a:normAutofit/>
          </a:bodyPr>
          <a:lstStyle/>
          <a:p>
            <a:r>
              <a:rPr lang="en-US" b="1" dirty="0" smtClean="0"/>
              <a:t>Continue……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328592"/>
          </a:xfrm>
        </p:spPr>
        <p:txBody>
          <a:bodyPr/>
          <a:lstStyle/>
          <a:p>
            <a:pPr algn="l" rtl="0"/>
            <a:r>
              <a:rPr lang="en-US" dirty="0">
                <a:latin typeface="Times New Roman" pitchFamily="18" charset="0"/>
                <a:cs typeface="Times New Roman" pitchFamily="18" charset="0"/>
              </a:rPr>
              <a:t>Residual urine is urine that remains in the bladder after voiding. </a:t>
            </a:r>
          </a:p>
          <a:p>
            <a:pPr algn="l" rtl="0"/>
            <a:r>
              <a:rPr lang="en-US" dirty="0">
                <a:latin typeface="Times New Roman" pitchFamily="18" charset="0"/>
                <a:cs typeface="Times New Roman" pitchFamily="18" charset="0"/>
              </a:rPr>
              <a:t>In a healthy adult younger than age 60, complete bladder emptying should occur with each voiding. </a:t>
            </a:r>
          </a:p>
          <a:p>
            <a:pPr algn="l" rtl="0"/>
            <a:r>
              <a:rPr lang="en-US" dirty="0">
                <a:latin typeface="Times New Roman" pitchFamily="18" charset="0"/>
                <a:cs typeface="Times New Roman" pitchFamily="18" charset="0"/>
              </a:rPr>
              <a:t>In adults older than age 60, the residual urine is 50 to 100 mL because of the decreased contractility of the detrusor muscle.</a:t>
            </a:r>
          </a:p>
          <a:p>
            <a:pPr algn="l" rtl="0"/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334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Pathophysiology: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Urinary retention may result from: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Diabetes.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Prostatic enlargement.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Urethral pathology (infection, tumor, calculus), and trauma (pelvic injuries).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Pregnancy.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Neurologic disorders such as cerebrovascular accident, spinal cord injury, multiple sclerosis, or Parkinson’s disease.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Medications cause urinary retention, either by inhibiting bladder contractility or by increasing bladder outlet resistance.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31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Continue…….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196753"/>
            <a:ext cx="8229600" cy="5472608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Medications that cause retention by inhibiting bladder contractility include: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Anticholinergic agents (atropine sulfate,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dicyclomine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hydrochloride ). 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Antispasmodic agents (oxybutynin chloride, and opioid suppositories).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Tricyclic antidepressant medications (imipramine 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Tofranil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], doxepin 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Sinequan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]). </a:t>
            </a:r>
          </a:p>
          <a:p>
            <a:pPr algn="l" rt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Medications that cause urine retention by increasing bladder outlet resistance include: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Alpha-adrenergic agents (ephedrine sulfate, pseudoephedrine).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Beta-adrenergic blockers (propranolol).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Estrogens.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413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Continue……</a:t>
            </a:r>
            <a:endParaRPr lang="ar-SA" sz="2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Urinary retention can occur postoperatively in any patient, particularly if the surgery affected the </a:t>
            </a:r>
            <a:r>
              <a:rPr lang="en-US" dirty="0" err="1" smtClean="0"/>
              <a:t>perineal</a:t>
            </a:r>
            <a:r>
              <a:rPr lang="en-US" dirty="0" smtClean="0"/>
              <a:t> or anal regions and resulted in reflex spasm of the sphincters. </a:t>
            </a:r>
          </a:p>
          <a:p>
            <a:pPr algn="l" rtl="0"/>
            <a:r>
              <a:rPr lang="en-US" dirty="0" smtClean="0"/>
              <a:t>General anesthesia reduces bladder muscle innervation and suppresses the urge to void, impeding bladder emptying.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2208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Signs and Symptom: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patient may verbalize an awareness of bladder fullness and a sensation of incomplete bladder emptying. </a:t>
            </a:r>
          </a:p>
          <a:p>
            <a:pPr algn="l" rtl="0"/>
            <a:r>
              <a:rPr lang="en-US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igns and symptoms of urinary tract infection, such as hematuria and dysuria.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Complain of pain or discomfort in the lower abdomen.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Voiding small amounts of urine frequently.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Dribbling urine.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Restlessness and agitation.</a:t>
            </a:r>
          </a:p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Dullness percussion over the bladder.</a:t>
            </a:r>
          </a:p>
          <a:p>
            <a:pPr algn="l" rtl="0"/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24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Diagnosis: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040560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History of Complaints and Physical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Examination.</a:t>
            </a:r>
          </a:p>
          <a:p>
            <a:pPr algn="l" rtl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Urine Sample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(Signs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infection).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Voiding diary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provide a written record of the amount of urine voided and the frequency of voiding.</a:t>
            </a:r>
          </a:p>
          <a:p>
            <a:pPr algn="l" rtl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Bladder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Scan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(Post void residual (PVR) urine ultrasound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test);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asked the patient 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urinate, and then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will do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bladder scan to determine the post-void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residual “less than 100 ml considered”.</a:t>
            </a:r>
          </a:p>
        </p:txBody>
      </p:sp>
    </p:spTree>
    <p:extLst>
      <p:ext uri="{BB962C8B-B14F-4D97-AF65-F5344CB8AC3E}">
        <p14:creationId xmlns:p14="http://schemas.microsoft.com/office/powerpoint/2010/main" val="324603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150</TotalTime>
  <Words>1435</Words>
  <Application>Microsoft Office PowerPoint</Application>
  <PresentationFormat>عرض على الشاشة (3:4)‏</PresentationFormat>
  <Paragraphs>128</Paragraphs>
  <Slides>24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رحلة</vt:lpstr>
      <vt:lpstr>URINARY RETENTION</vt:lpstr>
      <vt:lpstr>Outline:</vt:lpstr>
      <vt:lpstr>Definition:</vt:lpstr>
      <vt:lpstr>Continue……</vt:lpstr>
      <vt:lpstr>Pathophysiology:</vt:lpstr>
      <vt:lpstr>Continue…….</vt:lpstr>
      <vt:lpstr>Continue……</vt:lpstr>
      <vt:lpstr>Signs and Symptom:</vt:lpstr>
      <vt:lpstr>Diagnosis:</vt:lpstr>
      <vt:lpstr>continue…...</vt:lpstr>
      <vt:lpstr>Medical Treatment:</vt:lpstr>
      <vt:lpstr>CATHETERIZATION:</vt:lpstr>
      <vt:lpstr>Continue……..</vt:lpstr>
      <vt:lpstr>عرض تقديمي في PowerPoint</vt:lpstr>
      <vt:lpstr>عرض تقديمي في PowerPoint</vt:lpstr>
      <vt:lpstr>Guidelines for Preventing Infection in the Catheterized Patient:</vt:lpstr>
      <vt:lpstr>Continue…….</vt:lpstr>
      <vt:lpstr>Complications:</vt:lpstr>
      <vt:lpstr>Nursing Management:</vt:lpstr>
      <vt:lpstr>PROMOTING NORMAL URINARY ELIMINATION:</vt:lpstr>
      <vt:lpstr>Continue……</vt:lpstr>
      <vt:lpstr>PROMOTING URINARY ELIMINATION:</vt:lpstr>
      <vt:lpstr>Conclusion: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URINARY RETENTION</dc:title>
  <dc:creator>Mohammad</dc:creator>
  <cp:lastModifiedBy>Mohammad</cp:lastModifiedBy>
  <cp:revision>18</cp:revision>
  <dcterms:created xsi:type="dcterms:W3CDTF">2012-08-10T07:55:02Z</dcterms:created>
  <dcterms:modified xsi:type="dcterms:W3CDTF">2012-08-15T08:51:07Z</dcterms:modified>
</cp:coreProperties>
</file>