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4" r:id="rId27"/>
    <p:sldId id="283" r:id="rId28"/>
    <p:sldId id="282" r:id="rId2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352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711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714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131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342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5759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54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867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963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896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6610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3E96D-3291-4C33-9DFC-BB7CB1D90936}" type="datetimeFigureOut">
              <a:rPr lang="ar-SA" smtClean="0"/>
              <a:t>11/20/1433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C8B34-F71D-4655-9213-7629F6419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454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872207"/>
          </a:xfrm>
        </p:spPr>
        <p:txBody>
          <a:bodyPr>
            <a:normAutofit fontScale="90000"/>
          </a:bodyPr>
          <a:lstStyle/>
          <a:p>
            <a:pPr rtl="0"/>
            <a:r>
              <a:rPr lang="en-US" sz="3600" b="1" dirty="0" smtClean="0"/>
              <a:t>RESPIRATORY FAILURE</a:t>
            </a:r>
            <a:br>
              <a:rPr lang="en-US" sz="3600" b="1" dirty="0" smtClean="0"/>
            </a:br>
            <a:r>
              <a:rPr lang="en-US" sz="3600" b="1" dirty="0" smtClean="0"/>
              <a:t>AND 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ACUTE RESPIRATORY DISTRESS SYNDROME</a:t>
            </a:r>
            <a:endParaRPr lang="ar-SA" sz="3600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6936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 smtClean="0">
                <a:solidFill>
                  <a:schemeClr val="tx1"/>
                </a:solidFill>
                <a:cs typeface="+mj-cs"/>
              </a:rPr>
              <a:t>Fadi</a:t>
            </a:r>
            <a:r>
              <a:rPr lang="en-US" b="1" dirty="0" smtClean="0">
                <a:solidFill>
                  <a:schemeClr val="tx1"/>
                </a:solidFill>
                <a:cs typeface="+mj-cs"/>
              </a:rPr>
              <a:t> J. Zaben RN </a:t>
            </a:r>
            <a:r>
              <a:rPr lang="en-US" b="1" dirty="0" smtClean="0">
                <a:solidFill>
                  <a:schemeClr val="tx1"/>
                </a:solidFill>
                <a:cs typeface="+mj-cs"/>
              </a:rPr>
              <a:t>MSN</a:t>
            </a:r>
          </a:p>
          <a:p>
            <a:r>
              <a:rPr lang="en-US" b="1" dirty="0" smtClean="0">
                <a:solidFill>
                  <a:schemeClr val="tx1"/>
                </a:solidFill>
                <a:cs typeface="+mj-cs"/>
              </a:rPr>
              <a:t>IMET2000, Ramallah</a:t>
            </a:r>
            <a:endParaRPr lang="ar-SA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1665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Diagnostic Evaluation: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544616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ABG analysis: show changes in Pao2, Paco2, and pH from patient's normal; or Pao2 less than 50 mm Hg, Paco2 greater than 50 mm Hg, pH less than 7.35.</a:t>
            </a:r>
          </a:p>
          <a:p>
            <a:pPr algn="l" rtl="0"/>
            <a:r>
              <a:rPr lang="en-US" dirty="0" smtClean="0"/>
              <a:t>Pulse </a:t>
            </a:r>
            <a:r>
              <a:rPr lang="en-US" dirty="0" err="1" smtClean="0"/>
              <a:t>oximetry</a:t>
            </a:r>
            <a:r>
              <a:rPr lang="en-US" dirty="0" smtClean="0"/>
              <a:t>: decreasing Sao2.</a:t>
            </a:r>
          </a:p>
          <a:p>
            <a:pPr algn="l" rtl="0"/>
            <a:r>
              <a:rPr lang="en-US" dirty="0" smtClean="0"/>
              <a:t>End tidal CO2 monitoring: elevated.</a:t>
            </a:r>
          </a:p>
          <a:p>
            <a:pPr algn="l" rtl="0"/>
            <a:r>
              <a:rPr lang="en-US" dirty="0" smtClean="0"/>
              <a:t>Complete blood count, serum electrolytes, chest X-ray, urinalysis, electrocardiogram (ECG), blood and sputum cultures; to determine underlying cause and patient's condition.</a:t>
            </a: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46312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Management: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Oxygen therapy to correct the hypoxemia.</a:t>
            </a:r>
          </a:p>
          <a:p>
            <a:pPr algn="l" rtl="0"/>
            <a:r>
              <a:rPr lang="en-US" dirty="0" smtClean="0"/>
              <a:t>Chest physical therapy and hydration to mobilize secretions.</a:t>
            </a:r>
          </a:p>
          <a:p>
            <a:pPr algn="l" rtl="0"/>
            <a:r>
              <a:rPr lang="en-US" dirty="0" smtClean="0"/>
              <a:t>Bronchodilators and possibly corticosteroids to reduce bronchospasm and inflammation.</a:t>
            </a:r>
          </a:p>
          <a:p>
            <a:pPr algn="l" rtl="0"/>
            <a:r>
              <a:rPr lang="en-US" dirty="0" smtClean="0"/>
              <a:t>Diuretics for pulmonary congestion.</a:t>
            </a:r>
          </a:p>
          <a:p>
            <a:pPr algn="l" rtl="0"/>
            <a:r>
              <a:rPr lang="en-US" dirty="0" smtClean="0"/>
              <a:t>Mechanical ventilation as indicated. Noninvasive positive-pressure ventilation using a face mask may be a successful option for short-term support of ventilation.</a:t>
            </a:r>
          </a:p>
        </p:txBody>
      </p:sp>
    </p:spTree>
    <p:extLst>
      <p:ext uri="{BB962C8B-B14F-4D97-AF65-F5344CB8AC3E}">
        <p14:creationId xmlns:p14="http://schemas.microsoft.com/office/powerpoint/2010/main" val="534648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 rtl="0"/>
            <a:r>
              <a:rPr lang="en-US" b="1" dirty="0" smtClean="0"/>
              <a:t>Complications: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algn="l" rtl="0"/>
            <a:r>
              <a:rPr lang="en-US" dirty="0" smtClean="0"/>
              <a:t>Oxygen toxicity if prolonged high Fio2 required.</a:t>
            </a:r>
          </a:p>
          <a:p>
            <a:pPr algn="l" rtl="0"/>
            <a:r>
              <a:rPr lang="en-US" dirty="0" smtClean="0"/>
              <a:t>Barotrauma from mechanical ventilation intervention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4532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Nursing Assessment: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805264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/>
              <a:t>Note changes suggesting increased work of breathing (tachypnea, diaphoresis, intercostal muscle retraction, fatigue) or pulmonary edema.</a:t>
            </a:r>
          </a:p>
          <a:p>
            <a:pPr algn="l" rtl="0"/>
            <a:r>
              <a:rPr lang="en-US" sz="2800" dirty="0" smtClean="0"/>
              <a:t>Assess breath sounds (diminished or absent sounds, crackles, wheezing, rhonchi and crackles ).</a:t>
            </a:r>
          </a:p>
          <a:p>
            <a:pPr algn="l" rtl="0"/>
            <a:r>
              <a:rPr lang="en-US" sz="2800" dirty="0" smtClean="0"/>
              <a:t>Assess level of consciousness (LOC) and ability to tolerate increased work of breathing.</a:t>
            </a:r>
          </a:p>
          <a:p>
            <a:pPr algn="l" rtl="0"/>
            <a:r>
              <a:rPr lang="en-US" sz="2800" dirty="0" smtClean="0"/>
              <a:t>Assess for signs of hypoxemia and </a:t>
            </a:r>
            <a:r>
              <a:rPr lang="en-US" sz="2800" dirty="0" err="1" smtClean="0"/>
              <a:t>hypercapnia</a:t>
            </a:r>
            <a:r>
              <a:rPr lang="en-US" sz="2800" dirty="0" smtClean="0"/>
              <a:t>.</a:t>
            </a:r>
          </a:p>
          <a:p>
            <a:pPr algn="l" rtl="0"/>
            <a:r>
              <a:rPr lang="en-US" sz="2800" dirty="0" smtClean="0"/>
              <a:t>Analyze ABG and compare with previous values.</a:t>
            </a:r>
          </a:p>
          <a:p>
            <a:pPr algn="l" rtl="0"/>
            <a:r>
              <a:rPr lang="en-US" sz="2800" dirty="0" smtClean="0"/>
              <a:t>Determine hemodynamic status (blood pressure, cardiac output)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97852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Nursing Diagnoses: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196752"/>
            <a:ext cx="8568952" cy="5400600"/>
          </a:xfrm>
        </p:spPr>
        <p:txBody>
          <a:bodyPr/>
          <a:lstStyle/>
          <a:p>
            <a:pPr algn="l" rtl="0"/>
            <a:r>
              <a:rPr lang="en-US" dirty="0" smtClean="0"/>
              <a:t>Impaired Gas Exchange related to inadequate respiratory center activity or chest wall movement, airway obstruction, and/or fluid in lungs</a:t>
            </a:r>
          </a:p>
          <a:p>
            <a:pPr algn="l" rtl="0"/>
            <a:r>
              <a:rPr lang="en-US" dirty="0" smtClean="0"/>
              <a:t>Ineffective Airway Clearance related to increased or tenacious secretions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468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 rtl="0"/>
            <a:r>
              <a:rPr lang="ar-SA" b="1" dirty="0" smtClean="0"/>
              <a:t>:</a:t>
            </a:r>
            <a:r>
              <a:rPr lang="en-US" b="1" dirty="0" smtClean="0"/>
              <a:t>Nursing Interventions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b="1" dirty="0" smtClean="0"/>
              <a:t>Improving Gas Exchange: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sz="2900" dirty="0" smtClean="0"/>
              <a:t>Administer antibiotics, cardiac medications, and diuretics as ordered for underlying disorder.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sz="2900" dirty="0" smtClean="0"/>
              <a:t>Administer oxygen.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sz="2900" dirty="0" smtClean="0"/>
              <a:t>Monitor fluid balance by intake and output measurement, urine specific gravity, daily weight to detect presence of </a:t>
            </a:r>
            <a:r>
              <a:rPr lang="en-US" sz="2900" dirty="0" err="1" smtClean="0"/>
              <a:t>hypovolemia</a:t>
            </a:r>
            <a:r>
              <a:rPr lang="en-US" sz="2900" dirty="0" smtClean="0"/>
              <a:t> or hypervolemia.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sz="2900" dirty="0" smtClean="0"/>
              <a:t>Provide measures to prevent atelectasis and promote chest expansion and secretion clearance, as ordered (incentive spirometer, nebulization, head of bed elevated 30 degrees, turn frequently, out of bed).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sz="2900" dirty="0" smtClean="0"/>
              <a:t>Monitor ABG levels.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182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/>
              <a:t>Patient Education and Health </a:t>
            </a:r>
            <a:r>
              <a:rPr lang="en-US" sz="3200" b="1" dirty="0" smtClean="0"/>
              <a:t>Maintenance:</a:t>
            </a:r>
            <a:endParaRPr lang="ar-SA" sz="3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980728"/>
            <a:ext cx="8507288" cy="5688632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dirty="0" smtClean="0"/>
              <a:t>Instruct </a:t>
            </a:r>
            <a:r>
              <a:rPr lang="en-US" dirty="0"/>
              <a:t>patient with preexisting pulmonary disease to seek early intervention for infections to prevent acute respiratory failure.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dirty="0"/>
              <a:t>Teach patient about medication </a:t>
            </a:r>
            <a:r>
              <a:rPr lang="en-US" dirty="0" smtClean="0"/>
              <a:t>regimen:</a:t>
            </a:r>
            <a:endParaRPr lang="en-US" dirty="0"/>
          </a:p>
          <a:p>
            <a:pPr marL="914400" lvl="1" indent="-514350" algn="l" rtl="0">
              <a:buFont typeface="+mj-lt"/>
              <a:buAutoNum type="arabicPeriod"/>
            </a:pPr>
            <a:r>
              <a:rPr lang="en-US" dirty="0"/>
              <a:t>Proper technique for inhaler </a:t>
            </a:r>
            <a:r>
              <a:rPr lang="en-US" dirty="0" smtClean="0"/>
              <a:t>use.</a:t>
            </a:r>
            <a:endParaRPr lang="en-US" dirty="0"/>
          </a:p>
          <a:p>
            <a:pPr marL="914400" lvl="1" indent="-514350" algn="l" rtl="0">
              <a:buFont typeface="+mj-lt"/>
              <a:buAutoNum type="arabicPeriod"/>
            </a:pPr>
            <a:r>
              <a:rPr lang="en-US" dirty="0"/>
              <a:t>Dosage and timing of </a:t>
            </a:r>
            <a:r>
              <a:rPr lang="en-US" dirty="0" smtClean="0"/>
              <a:t>medications.</a:t>
            </a:r>
            <a:endParaRPr lang="en-US" dirty="0"/>
          </a:p>
          <a:p>
            <a:pPr marL="914400" lvl="1" indent="-514350" algn="l" rtl="0">
              <a:buFont typeface="+mj-lt"/>
              <a:buAutoNum type="arabicPeriod"/>
            </a:pPr>
            <a:r>
              <a:rPr lang="en-US" dirty="0"/>
              <a:t>Monitoring for adverse effects of corticosteroids: weight gain due to fluid retention, polyuria and polydipsia due to hyperglycemia, mood </a:t>
            </a:r>
            <a:r>
              <a:rPr lang="en-US" dirty="0" smtClean="0"/>
              <a:t>changes.</a:t>
            </a:r>
            <a:endParaRPr lang="en-US" dirty="0"/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4700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19305132">
            <a:off x="395536" y="2492896"/>
            <a:ext cx="8373616" cy="1656184"/>
          </a:xfrm>
        </p:spPr>
        <p:txBody>
          <a:bodyPr>
            <a:normAutofit/>
          </a:bodyPr>
          <a:lstStyle/>
          <a:p>
            <a:r>
              <a:rPr lang="en-US" b="1" dirty="0"/>
              <a:t>ACUTE RESPIRATORY DISTRESS </a:t>
            </a:r>
            <a:r>
              <a:rPr lang="en-US" b="1" dirty="0" smtClean="0"/>
              <a:t>SYNDROME (ARDS)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118522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Acute Respiratory Distress Syndrome: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>
            <a:normAutofit lnSpcReduction="10000"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dirty="0"/>
              <a:t>ARDS is a clinical syndrome also called </a:t>
            </a:r>
            <a:r>
              <a:rPr lang="en-US" dirty="0" err="1"/>
              <a:t>noncardiogenic</a:t>
            </a:r>
            <a:r>
              <a:rPr lang="en-US" dirty="0"/>
              <a:t> pulmonary </a:t>
            </a:r>
            <a:r>
              <a:rPr lang="en-US" dirty="0" smtClean="0"/>
              <a:t>edema.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dirty="0" smtClean="0"/>
              <a:t>It is </a:t>
            </a:r>
            <a:r>
              <a:rPr lang="en-US" dirty="0"/>
              <a:t>a life-threatening lung condition that prevents enough oxygen from getting into the blood.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dirty="0" smtClean="0"/>
              <a:t>It is </a:t>
            </a:r>
            <a:r>
              <a:rPr lang="en-US" dirty="0"/>
              <a:t>severe hypoxemia and decreased compliance of the </a:t>
            </a:r>
            <a:r>
              <a:rPr lang="en-US" dirty="0" smtClean="0"/>
              <a:t>lungs.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dirty="0" smtClean="0"/>
              <a:t>It leads </a:t>
            </a:r>
            <a:r>
              <a:rPr lang="en-US" dirty="0"/>
              <a:t>to both oxygenation and </a:t>
            </a:r>
            <a:r>
              <a:rPr lang="en-US" dirty="0" err="1"/>
              <a:t>ventilatory</a:t>
            </a:r>
            <a:r>
              <a:rPr lang="en-US" dirty="0"/>
              <a:t> failure. </a:t>
            </a:r>
            <a:endParaRPr lang="en-US" dirty="0" smtClean="0"/>
          </a:p>
          <a:p>
            <a:pPr algn="l" rtl="0">
              <a:buFont typeface="Wingdings" pitchFamily="2" charset="2"/>
              <a:buChar char="ü"/>
            </a:pPr>
            <a:r>
              <a:rPr lang="en-US" dirty="0" smtClean="0"/>
              <a:t>Mortality </a:t>
            </a:r>
            <a:r>
              <a:rPr lang="en-US" dirty="0"/>
              <a:t>is 50% to 60% but is improved with early intervention.</a:t>
            </a: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35323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/>
              <a:t>Pathophysiology and </a:t>
            </a:r>
            <a:r>
              <a:rPr lang="en-US" b="1" dirty="0" smtClean="0"/>
              <a:t>Etiology: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3672408"/>
          </a:xfrm>
        </p:spPr>
        <p:txBody>
          <a:bodyPr/>
          <a:lstStyle/>
          <a:p>
            <a:pPr algn="l" rtl="0"/>
            <a:r>
              <a:rPr lang="en-US" dirty="0"/>
              <a:t>Pulmonary and/or </a:t>
            </a:r>
            <a:r>
              <a:rPr lang="en-US" dirty="0" err="1"/>
              <a:t>nonpulmonary</a:t>
            </a:r>
            <a:r>
              <a:rPr lang="en-US" dirty="0"/>
              <a:t> insult to the alveolar-capillary membrane causing fluid leakage into interstitial spaces.</a:t>
            </a:r>
          </a:p>
          <a:p>
            <a:pPr algn="l" rtl="0"/>
            <a:r>
              <a:rPr lang="en-US" dirty="0"/>
              <a:t>Ventilation-perfusion </a:t>
            </a:r>
            <a:r>
              <a:rPr lang="en-US" dirty="0" smtClean="0"/>
              <a:t>mismatch </a:t>
            </a:r>
            <a:r>
              <a:rPr lang="en-US" dirty="0"/>
              <a:t>caused by shunting of </a:t>
            </a:r>
            <a:r>
              <a:rPr lang="en-US" dirty="0" smtClean="0"/>
              <a:t>blood.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6654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864095"/>
          </a:xfrm>
        </p:spPr>
        <p:txBody>
          <a:bodyPr/>
          <a:lstStyle/>
          <a:p>
            <a:pPr marL="0" indent="0" algn="ctr" rtl="0">
              <a:buNone/>
            </a:pPr>
            <a:r>
              <a:rPr lang="en-US" b="1" dirty="0" smtClean="0"/>
              <a:t>RESPIRATORY FAILURE</a:t>
            </a:r>
          </a:p>
        </p:txBody>
      </p:sp>
    </p:spTree>
    <p:extLst>
      <p:ext uri="{BB962C8B-B14F-4D97-AF65-F5344CB8AC3E}">
        <p14:creationId xmlns:p14="http://schemas.microsoft.com/office/powerpoint/2010/main" val="33323317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……. Continue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Etiologies are numerous and can be pulmonary or </a:t>
            </a:r>
            <a:r>
              <a:rPr lang="en-US" dirty="0" err="1"/>
              <a:t>nonpulmonary</a:t>
            </a:r>
            <a:r>
              <a:rPr lang="en-US" dirty="0"/>
              <a:t>. These </a:t>
            </a:r>
            <a:r>
              <a:rPr lang="en-US" dirty="0" smtClean="0"/>
              <a:t>include:</a:t>
            </a:r>
            <a:endParaRPr lang="en-US" dirty="0"/>
          </a:p>
          <a:p>
            <a:pPr marL="914400" lvl="1" indent="-514350" algn="l" rtl="0">
              <a:buFont typeface="+mj-lt"/>
              <a:buAutoNum type="arabicParenR"/>
            </a:pPr>
            <a:r>
              <a:rPr lang="en-US" dirty="0"/>
              <a:t>Pneumonia, sepsis, aspiration.</a:t>
            </a:r>
          </a:p>
          <a:p>
            <a:pPr marL="914400" lvl="1" indent="-514350" algn="l" rtl="0">
              <a:buFont typeface="+mj-lt"/>
              <a:buAutoNum type="arabicParenR"/>
            </a:pPr>
            <a:r>
              <a:rPr lang="en-US" dirty="0"/>
              <a:t>Shock (any cause), trauma.</a:t>
            </a:r>
          </a:p>
          <a:p>
            <a:pPr marL="914400" lvl="1" indent="-514350" algn="l" rtl="0">
              <a:buFont typeface="+mj-lt"/>
              <a:buAutoNum type="arabicParenR"/>
            </a:pPr>
            <a:r>
              <a:rPr lang="en-US" dirty="0"/>
              <a:t>Metabolic, hematologic, and immunologic disorders.</a:t>
            </a:r>
          </a:p>
          <a:p>
            <a:pPr marL="914400" lvl="1" indent="-514350" algn="l" rtl="0">
              <a:buFont typeface="+mj-lt"/>
              <a:buAutoNum type="arabicParenR"/>
            </a:pPr>
            <a:r>
              <a:rPr lang="en-US" dirty="0"/>
              <a:t>Inhaled </a:t>
            </a:r>
            <a:r>
              <a:rPr lang="en-US" dirty="0" smtClean="0"/>
              <a:t>agents smoke</a:t>
            </a:r>
            <a:r>
              <a:rPr lang="en-US" dirty="0"/>
              <a:t>, high concentration of oxygen, corrosive substances.</a:t>
            </a:r>
          </a:p>
          <a:p>
            <a:pPr marL="914400" lvl="1" indent="-514350" algn="l" rtl="0">
              <a:buFont typeface="+mj-lt"/>
              <a:buAutoNum type="arabicParenR"/>
            </a:pPr>
            <a:r>
              <a:rPr lang="en-US" dirty="0"/>
              <a:t>Major surgery, fat or air embolism.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67562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l" rtl="0"/>
            <a:r>
              <a:rPr lang="en-US" b="1" dirty="0"/>
              <a:t>Clinical </a:t>
            </a:r>
            <a:r>
              <a:rPr lang="en-US" b="1" dirty="0" smtClean="0"/>
              <a:t>Manifestations: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algn="l" rtl="0">
              <a:buFont typeface="Wingdings" pitchFamily="2" charset="2"/>
              <a:buChar char="ü"/>
            </a:pPr>
            <a:r>
              <a:rPr lang="en-US" dirty="0"/>
              <a:t>Symptoms usually develop within 24 to 48 hours of the original injury or illness.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dirty="0" smtClean="0"/>
              <a:t>Severe </a:t>
            </a:r>
            <a:r>
              <a:rPr lang="en-US" dirty="0"/>
              <a:t>dyspnea, use of accessory muscles.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dirty="0"/>
              <a:t>Increasing requirements of oxygen therapy. Hypoxemia refractory to supplemental oxygen therapy.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dirty="0"/>
              <a:t>Severe crackles and rhonchi heard on auscultation.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26487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/>
              <a:t>Diagnostic </a:t>
            </a:r>
            <a:r>
              <a:rPr lang="en-US" b="1" dirty="0" smtClean="0"/>
              <a:t>Evaluation: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The </a:t>
            </a:r>
            <a:r>
              <a:rPr lang="en-US" dirty="0"/>
              <a:t>hallmark sign for ARDS is a shunt; hypoxemia remains despite increasing oxygen therapy.</a:t>
            </a:r>
          </a:p>
          <a:p>
            <a:pPr algn="l" rtl="0"/>
            <a:r>
              <a:rPr lang="en-US" dirty="0"/>
              <a:t>Decreased lung compliance; increasing pressure required to ventilate patient on mechanical ventilation.</a:t>
            </a:r>
          </a:p>
          <a:p>
            <a:pPr algn="l" rtl="0"/>
            <a:r>
              <a:rPr lang="en-US" dirty="0"/>
              <a:t>Chest X-ray exhibits bilateral infiltrates.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77497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Treatment: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dirty="0"/>
              <a:t>The treatment for ARDS is aimed at symptom management, but the underlying cause must be treated or the ARDS will not resolve</a:t>
            </a:r>
            <a:r>
              <a:rPr lang="en-US" dirty="0" smtClean="0"/>
              <a:t>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Supportive </a:t>
            </a:r>
            <a:r>
              <a:rPr lang="en-US" dirty="0"/>
              <a:t>measures will assist the patient while the underlying cause is being treated</a:t>
            </a:r>
            <a:r>
              <a:rPr lang="en-US" dirty="0" smtClean="0"/>
              <a:t>.</a:t>
            </a:r>
          </a:p>
          <a:p>
            <a:pPr algn="l" rtl="0">
              <a:lnSpc>
                <a:spcPct val="150000"/>
              </a:lnSpc>
            </a:pPr>
            <a:r>
              <a:rPr lang="en-US" dirty="0"/>
              <a:t>The underlying cause for ARDS must be determined so appropriate treatment can be initiated.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52249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Continue………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algn="l" rtl="0"/>
            <a:r>
              <a:rPr lang="en-US" dirty="0" err="1"/>
              <a:t>Ventilatory</a:t>
            </a:r>
            <a:r>
              <a:rPr lang="en-US" dirty="0"/>
              <a:t> </a:t>
            </a:r>
            <a:r>
              <a:rPr lang="en-US" dirty="0" smtClean="0"/>
              <a:t>support and low oxygen therapy concentration.</a:t>
            </a:r>
            <a:endParaRPr lang="en-US" dirty="0"/>
          </a:p>
          <a:p>
            <a:pPr algn="l" rtl="0"/>
            <a:r>
              <a:rPr lang="en-US" dirty="0"/>
              <a:t>Fluid management must be </a:t>
            </a:r>
            <a:r>
              <a:rPr lang="en-US" dirty="0" smtClean="0"/>
              <a:t>maintained.</a:t>
            </a:r>
          </a:p>
          <a:p>
            <a:pPr algn="l" rtl="0"/>
            <a:r>
              <a:rPr lang="en-US" dirty="0" smtClean="0"/>
              <a:t>Medications </a:t>
            </a:r>
            <a:r>
              <a:rPr lang="en-US" dirty="0"/>
              <a:t>are aimed at treating the underlying cause. </a:t>
            </a:r>
            <a:endParaRPr lang="en-US" dirty="0" smtClean="0"/>
          </a:p>
          <a:p>
            <a:pPr algn="l" rtl="0"/>
            <a:r>
              <a:rPr lang="en-US" dirty="0" smtClean="0"/>
              <a:t>Corticosteroids </a:t>
            </a:r>
            <a:r>
              <a:rPr lang="en-US" dirty="0"/>
              <a:t>are used infrequently due to the controversy regarding benefits of usage.</a:t>
            </a:r>
          </a:p>
          <a:p>
            <a:pPr algn="l" rtl="0"/>
            <a:r>
              <a:rPr lang="en-US" dirty="0"/>
              <a:t>Adequate nutrition should be initiated early and maintained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6150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Complications: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Infections</a:t>
            </a:r>
            <a:r>
              <a:rPr lang="en-US" dirty="0"/>
              <a:t>, such as pneumonia, sepsis.</a:t>
            </a:r>
          </a:p>
          <a:p>
            <a:pPr algn="l" rtl="0"/>
            <a:r>
              <a:rPr lang="en-US" dirty="0"/>
              <a:t>Respiratory complications, such as pulmonary emboli, barotrauma, oxygen toxicity, subcutaneous emphysema, or pulmonary fibrosis.</a:t>
            </a:r>
          </a:p>
          <a:p>
            <a:pPr algn="l" rtl="0"/>
            <a:r>
              <a:rPr lang="en-US" dirty="0"/>
              <a:t>GI complications, such as stress ulcer, ileus.</a:t>
            </a:r>
          </a:p>
          <a:p>
            <a:pPr algn="l" rtl="0"/>
            <a:r>
              <a:rPr lang="en-US" dirty="0"/>
              <a:t>Cardiac complications, such as decreased cardiac output and dysrhythmias.</a:t>
            </a:r>
          </a:p>
          <a:p>
            <a:pPr algn="l" rtl="0"/>
            <a:r>
              <a:rPr lang="en-US" dirty="0"/>
              <a:t>Renal failure, disseminated intravascular coagulation.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48879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Prognosis: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4032448"/>
          </a:xfrm>
        </p:spPr>
        <p:txBody>
          <a:bodyPr>
            <a:norm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third of people with ARDS die from the disease. </a:t>
            </a: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Many </a:t>
            </a:r>
            <a:r>
              <a:rPr lang="en-US" dirty="0"/>
              <a:t>people have permanent (usually mild) lung damage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dirty="0"/>
              <a:t>Many people who survive ARDS have memory loss or other quality-of-life problems after they recover.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91318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Prevention: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The </a:t>
            </a:r>
            <a:r>
              <a:rPr lang="en-US" dirty="0"/>
              <a:t>only way to prevent ARDS is to avoid those diseases and harmful conditions that damage the lung. </a:t>
            </a:r>
            <a:endParaRPr lang="en-US" dirty="0" smtClean="0"/>
          </a:p>
          <a:p>
            <a:pPr algn="l" rtl="0"/>
            <a:r>
              <a:rPr lang="en-US" dirty="0" smtClean="0"/>
              <a:t>For </a:t>
            </a:r>
            <a:r>
              <a:rPr lang="en-US" dirty="0"/>
              <a:t>instance, the danger of aspirating stomach contents into the lungs can be avoided by making sure a patient does not eat shortly before receiving general anesthesia. </a:t>
            </a:r>
            <a:endParaRPr lang="en-US" dirty="0" smtClean="0"/>
          </a:p>
          <a:p>
            <a:pPr algn="l" rtl="0"/>
            <a:r>
              <a:rPr lang="en-US" dirty="0" smtClean="0"/>
              <a:t>If </a:t>
            </a:r>
            <a:r>
              <a:rPr lang="en-US" dirty="0"/>
              <a:t>a patient needs oxygen therapy, as low a level as possible should be given. </a:t>
            </a:r>
            <a:endParaRPr lang="en-US" dirty="0" smtClean="0"/>
          </a:p>
          <a:p>
            <a:pPr algn="l" rtl="0"/>
            <a:r>
              <a:rPr lang="en-US" dirty="0" smtClean="0"/>
              <a:t>Any </a:t>
            </a:r>
            <a:r>
              <a:rPr lang="en-US" dirty="0"/>
              <a:t>form of lung infection, or infection anywhere in the body that gets into the blood, must be treated promptly to avoid the lung injury that causes ARDS.</a:t>
            </a: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580648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Nursing </a:t>
            </a:r>
            <a:r>
              <a:rPr lang="en-US" b="1" dirty="0" smtClean="0"/>
              <a:t>Interventions: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556793"/>
            <a:ext cx="8229600" cy="2376264"/>
          </a:xfrm>
        </p:spPr>
        <p:txBody>
          <a:bodyPr/>
          <a:lstStyle/>
          <a:p>
            <a:pPr marL="0" indent="0" algn="l" rtl="0">
              <a:buNone/>
            </a:pPr>
            <a:r>
              <a:rPr lang="en-US" dirty="0" smtClean="0"/>
              <a:t>Nursing Care </a:t>
            </a:r>
            <a:r>
              <a:rPr lang="en-US" dirty="0"/>
              <a:t>is similar to patient with respiratory </a:t>
            </a:r>
            <a:r>
              <a:rPr lang="en-US" dirty="0" smtClean="0"/>
              <a:t>failure.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4021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RESPIRATORY FAILURE: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268760"/>
            <a:ext cx="8085584" cy="5400600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Respiratory failure is an alteration in the function of the respiratory system.</a:t>
            </a:r>
          </a:p>
          <a:p>
            <a:pPr algn="l" rtl="0"/>
            <a:r>
              <a:rPr lang="en-US" dirty="0" smtClean="0"/>
              <a:t>Partial pressure of arterial oxygen (Pao2) to fall below 50 mm Hg (hypoxemia).</a:t>
            </a:r>
          </a:p>
          <a:p>
            <a:pPr algn="l" rtl="0"/>
            <a:r>
              <a:rPr lang="en-US" dirty="0" smtClean="0"/>
              <a:t>And/or the partial pressure of arterial carbon dioxide (Paco2) to rise above 50 mm Hg (</a:t>
            </a:r>
            <a:r>
              <a:rPr lang="en-US" dirty="0" err="1" smtClean="0"/>
              <a:t>hypercapnia</a:t>
            </a:r>
            <a:r>
              <a:rPr lang="en-US" dirty="0" smtClean="0"/>
              <a:t>).</a:t>
            </a:r>
          </a:p>
          <a:p>
            <a:pPr algn="l" rtl="0"/>
            <a:r>
              <a:rPr lang="en-US" dirty="0" smtClean="0"/>
              <a:t>Respiratory failure is classified as acute, chronic, or combined acute and chronic.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5022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 rtl="0"/>
            <a:r>
              <a:rPr lang="en-US" b="1" dirty="0" smtClean="0"/>
              <a:t>Classification: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8"/>
            <a:ext cx="7571184" cy="3672407"/>
          </a:xfrm>
        </p:spPr>
        <p:txBody>
          <a:bodyPr/>
          <a:lstStyle/>
          <a:p>
            <a:pPr algn="l" rtl="0"/>
            <a:r>
              <a:rPr lang="en-US" dirty="0" smtClean="0"/>
              <a:t>Acute Respiratory Failure</a:t>
            </a:r>
          </a:p>
          <a:p>
            <a:pPr algn="l" rtl="0"/>
            <a:r>
              <a:rPr lang="en-US" dirty="0" smtClean="0"/>
              <a:t>Chronic Respiratory Failure.</a:t>
            </a:r>
          </a:p>
          <a:p>
            <a:pPr algn="l" rtl="0"/>
            <a:r>
              <a:rPr lang="en-US" dirty="0" smtClean="0"/>
              <a:t>Acute and Chronic Respiratory Failure.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18893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 rtl="0"/>
            <a:r>
              <a:rPr lang="en-US" sz="4000" b="1" dirty="0" smtClean="0"/>
              <a:t>Acute Respiratory Failure:</a:t>
            </a:r>
            <a:endParaRPr lang="ar-SA" sz="4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l" rtl="0"/>
            <a:r>
              <a:rPr lang="en-US" b="1" dirty="0" smtClean="0"/>
              <a:t>Characterized by: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Hypoxemia (Pao2 less than 50 mm Hg).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err="1" smtClean="0"/>
              <a:t>Hypercapnia</a:t>
            </a:r>
            <a:r>
              <a:rPr lang="en-US" dirty="0" smtClean="0"/>
              <a:t> (Paco2 greater than 50 mm Hg).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err="1"/>
              <a:t>A</a:t>
            </a:r>
            <a:r>
              <a:rPr lang="en-US" dirty="0" err="1" smtClean="0"/>
              <a:t>cidemia</a:t>
            </a:r>
            <a:r>
              <a:rPr lang="en-US" dirty="0" smtClean="0"/>
              <a:t> (pH less than 7.35).</a:t>
            </a:r>
          </a:p>
          <a:p>
            <a:pPr algn="l" rtl="0"/>
            <a:r>
              <a:rPr lang="en-US" dirty="0" smtClean="0"/>
              <a:t>Occurs rapidly, usually in minutes to hours or days.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6707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Chronic Respiratory Failure: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248472"/>
          </a:xfrm>
        </p:spPr>
        <p:txBody>
          <a:bodyPr/>
          <a:lstStyle/>
          <a:p>
            <a:pPr algn="l" rtl="0"/>
            <a:r>
              <a:rPr lang="en-US" dirty="0" smtClean="0"/>
              <a:t>Characterized by: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Hypoxemia (decreased Pao2).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err="1"/>
              <a:t>H</a:t>
            </a:r>
            <a:r>
              <a:rPr lang="en-US" dirty="0" err="1" smtClean="0"/>
              <a:t>ypercapnia</a:t>
            </a:r>
            <a:r>
              <a:rPr lang="en-US" dirty="0" smtClean="0"/>
              <a:t> (increased Paco2).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/>
              <a:t>N</a:t>
            </a:r>
            <a:r>
              <a:rPr lang="en-US" dirty="0" smtClean="0"/>
              <a:t>ormal pH (7.35 to 7.45).</a:t>
            </a:r>
          </a:p>
          <a:p>
            <a:pPr algn="l" rtl="0"/>
            <a:r>
              <a:rPr lang="en-US" dirty="0" smtClean="0"/>
              <a:t>Occurs over a period of months to years allows for activation of compensatory mechanisms.</a:t>
            </a: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96841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778098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Acute and Chronic Respiratory Failure: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dirty="0" smtClean="0"/>
              <a:t>Characterized by: </a:t>
            </a:r>
          </a:p>
          <a:p>
            <a:pPr marL="0" indent="0" algn="l" rtl="0">
              <a:buNone/>
            </a:pPr>
            <a:r>
              <a:rPr lang="en-US" dirty="0" smtClean="0"/>
              <a:t>increase in the degree of hypoxemia or </a:t>
            </a:r>
            <a:r>
              <a:rPr lang="en-US" dirty="0" err="1" smtClean="0"/>
              <a:t>hypercapnia</a:t>
            </a:r>
            <a:r>
              <a:rPr lang="en-US" dirty="0" smtClean="0"/>
              <a:t> in patients with preexisting chronic respiratory failure.</a:t>
            </a:r>
          </a:p>
          <a:p>
            <a:pPr algn="l" rtl="0"/>
            <a:r>
              <a:rPr lang="en-US" dirty="0" smtClean="0"/>
              <a:t>May occur after an acute upper respiratory infection or pneumonia, or without obvious cause.</a:t>
            </a:r>
          </a:p>
          <a:p>
            <a:pPr algn="l" rtl="0"/>
            <a:r>
              <a:rPr lang="en-US" dirty="0" smtClean="0"/>
              <a:t>Extent of deterioration is best assessed by comparing the patient's present ABG levels with previous ABG levels.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5101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Pathophysiology and Etiology: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52075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Clinical Manifestations: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Hypoxemia restlessness, agitation, dyspnea, disorientation, confusion, delirium, loss of consciousness.</a:t>
            </a:r>
          </a:p>
          <a:p>
            <a:pPr algn="l" rtl="0"/>
            <a:r>
              <a:rPr lang="en-US" dirty="0" err="1" smtClean="0"/>
              <a:t>Hypercapnia</a:t>
            </a:r>
            <a:r>
              <a:rPr lang="en-US" dirty="0" smtClean="0"/>
              <a:t> headache, dizziness, and confusion.</a:t>
            </a:r>
          </a:p>
          <a:p>
            <a:pPr algn="l" rtl="0"/>
            <a:r>
              <a:rPr lang="en-US" dirty="0" smtClean="0"/>
              <a:t>Tachypnea initially; then when no longer able to compensate, </a:t>
            </a:r>
            <a:r>
              <a:rPr lang="en-US" dirty="0" err="1" smtClean="0"/>
              <a:t>bradypnea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Accessory muscle use.</a:t>
            </a:r>
          </a:p>
          <a:p>
            <a:pPr algn="l" rtl="0"/>
            <a:r>
              <a:rPr lang="en-US" dirty="0" smtClean="0"/>
              <a:t>Asynchronous respirations.</a:t>
            </a:r>
          </a:p>
        </p:txBody>
      </p:sp>
    </p:spTree>
    <p:extLst>
      <p:ext uri="{BB962C8B-B14F-4D97-AF65-F5344CB8AC3E}">
        <p14:creationId xmlns:p14="http://schemas.microsoft.com/office/powerpoint/2010/main" val="28625271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1263</Words>
  <Application>Microsoft Office PowerPoint</Application>
  <PresentationFormat>عرض على الشاشة (3:4)‏</PresentationFormat>
  <Paragraphs>127</Paragraphs>
  <Slides>28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29" baseType="lpstr">
      <vt:lpstr>نسق Office</vt:lpstr>
      <vt:lpstr>RESPIRATORY FAILURE AND  ACUTE RESPIRATORY DISTRESS SYNDROME</vt:lpstr>
      <vt:lpstr>عرض تقديمي في PowerPoint</vt:lpstr>
      <vt:lpstr>RESPIRATORY FAILURE:</vt:lpstr>
      <vt:lpstr>Classification:</vt:lpstr>
      <vt:lpstr>Acute Respiratory Failure:</vt:lpstr>
      <vt:lpstr>Chronic Respiratory Failure:</vt:lpstr>
      <vt:lpstr>Acute and Chronic Respiratory Failure:</vt:lpstr>
      <vt:lpstr>Pathophysiology and Etiology:</vt:lpstr>
      <vt:lpstr>Clinical Manifestations:</vt:lpstr>
      <vt:lpstr>Diagnostic Evaluation:</vt:lpstr>
      <vt:lpstr>Management:</vt:lpstr>
      <vt:lpstr>Complications:</vt:lpstr>
      <vt:lpstr>Nursing Assessment:</vt:lpstr>
      <vt:lpstr>Nursing Diagnoses:</vt:lpstr>
      <vt:lpstr>:Nursing Interventions</vt:lpstr>
      <vt:lpstr>Patient Education and Health Maintenance:</vt:lpstr>
      <vt:lpstr>ACUTE RESPIRATORY DISTRESS SYNDROME (ARDS)</vt:lpstr>
      <vt:lpstr>Acute Respiratory Distress Syndrome:</vt:lpstr>
      <vt:lpstr>Pathophysiology and Etiology:</vt:lpstr>
      <vt:lpstr>……. Continue</vt:lpstr>
      <vt:lpstr>Clinical Manifestations:</vt:lpstr>
      <vt:lpstr>Diagnostic Evaluation:</vt:lpstr>
      <vt:lpstr>Treatment:</vt:lpstr>
      <vt:lpstr>Continue………</vt:lpstr>
      <vt:lpstr>Complications:</vt:lpstr>
      <vt:lpstr>Prognosis:</vt:lpstr>
      <vt:lpstr>Prevention:</vt:lpstr>
      <vt:lpstr>Nursing Interventions: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Respiratory Disorders</dc:title>
  <dc:creator>Mohammad</dc:creator>
  <cp:lastModifiedBy>Mohammad</cp:lastModifiedBy>
  <cp:revision>21</cp:revision>
  <dcterms:created xsi:type="dcterms:W3CDTF">2012-05-26T14:14:04Z</dcterms:created>
  <dcterms:modified xsi:type="dcterms:W3CDTF">2012-10-05T18:22:04Z</dcterms:modified>
</cp:coreProperties>
</file>