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69" r:id="rId4"/>
    <p:sldId id="260" r:id="rId5"/>
    <p:sldId id="258" r:id="rId6"/>
    <p:sldId id="259" r:id="rId7"/>
    <p:sldId id="263" r:id="rId8"/>
    <p:sldId id="264" r:id="rId9"/>
    <p:sldId id="262" r:id="rId10"/>
    <p:sldId id="261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E726-147A-48BC-9B07-38C1A27AACEE}" type="datetimeFigureOut">
              <a:rPr lang="ar-SA" smtClean="0"/>
              <a:t>07/08/1433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89AE-695F-46E9-9241-7DB8ACC3270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18198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E726-147A-48BC-9B07-38C1A27AACEE}" type="datetimeFigureOut">
              <a:rPr lang="ar-SA" smtClean="0"/>
              <a:t>07/08/1433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89AE-695F-46E9-9241-7DB8ACC3270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28705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E726-147A-48BC-9B07-38C1A27AACEE}" type="datetimeFigureOut">
              <a:rPr lang="ar-SA" smtClean="0"/>
              <a:t>07/08/1433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89AE-695F-46E9-9241-7DB8ACC3270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7596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E726-147A-48BC-9B07-38C1A27AACEE}" type="datetimeFigureOut">
              <a:rPr lang="ar-SA" smtClean="0"/>
              <a:t>07/08/1433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89AE-695F-46E9-9241-7DB8ACC3270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5831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E726-147A-48BC-9B07-38C1A27AACEE}" type="datetimeFigureOut">
              <a:rPr lang="ar-SA" smtClean="0"/>
              <a:t>07/08/1433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89AE-695F-46E9-9241-7DB8ACC3270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6364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E726-147A-48BC-9B07-38C1A27AACEE}" type="datetimeFigureOut">
              <a:rPr lang="ar-SA" smtClean="0"/>
              <a:t>07/08/1433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89AE-695F-46E9-9241-7DB8ACC3270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775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E726-147A-48BC-9B07-38C1A27AACEE}" type="datetimeFigureOut">
              <a:rPr lang="ar-SA" smtClean="0"/>
              <a:t>07/08/1433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89AE-695F-46E9-9241-7DB8ACC3270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5969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E726-147A-48BC-9B07-38C1A27AACEE}" type="datetimeFigureOut">
              <a:rPr lang="ar-SA" smtClean="0"/>
              <a:t>07/08/1433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89AE-695F-46E9-9241-7DB8ACC3270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10264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E726-147A-48BC-9B07-38C1A27AACEE}" type="datetimeFigureOut">
              <a:rPr lang="ar-SA" smtClean="0"/>
              <a:t>07/08/1433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89AE-695F-46E9-9241-7DB8ACC3270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903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E726-147A-48BC-9B07-38C1A27AACEE}" type="datetimeFigureOut">
              <a:rPr lang="ar-SA" smtClean="0"/>
              <a:t>07/08/1433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89AE-695F-46E9-9241-7DB8ACC3270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03132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4E726-147A-48BC-9B07-38C1A27AACEE}" type="datetimeFigureOut">
              <a:rPr lang="ar-SA" smtClean="0"/>
              <a:t>07/08/1433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D389AE-695F-46E9-9241-7DB8ACC3270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20312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4E726-147A-48BC-9B07-38C1A27AACEE}" type="datetimeFigureOut">
              <a:rPr lang="ar-SA" smtClean="0"/>
              <a:t>07/08/1433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D389AE-695F-46E9-9241-7DB8ACC3270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19859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938535"/>
          </a:xfrm>
        </p:spPr>
        <p:txBody>
          <a:bodyPr/>
          <a:lstStyle/>
          <a:p>
            <a:r>
              <a:rPr lang="en-US" b="1" dirty="0" smtClean="0"/>
              <a:t>PNEUMONIA</a:t>
            </a:r>
            <a:endParaRPr lang="ar-SA" b="1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403648" y="3356992"/>
            <a:ext cx="6400800" cy="1080120"/>
          </a:xfrm>
        </p:spPr>
        <p:txBody>
          <a:bodyPr/>
          <a:lstStyle/>
          <a:p>
            <a:r>
              <a:rPr lang="en-US" b="1" dirty="0" err="1" smtClean="0">
                <a:solidFill>
                  <a:srgbClr val="FF0000"/>
                </a:solidFill>
              </a:rPr>
              <a:t>Fadi</a:t>
            </a:r>
            <a:r>
              <a:rPr lang="en-US" b="1" dirty="0" smtClean="0">
                <a:solidFill>
                  <a:srgbClr val="FF0000"/>
                </a:solidFill>
              </a:rPr>
              <a:t> J. Zaben RN MSN</a:t>
            </a:r>
            <a:endParaRPr lang="ar-SA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5290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Clinical Manifestations: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en-US" b="1" i="1" dirty="0" smtClean="0"/>
              <a:t>The most common symptoms of pneumonia are: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dirty="0" smtClean="0"/>
              <a:t>Cough (with some pneumonias you may cough up greenish or yellow mucus, or even bloody mucus).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dirty="0" smtClean="0"/>
              <a:t>Fever, which may be mild or high.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dirty="0" smtClean="0"/>
              <a:t>Shaking chills.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dirty="0" smtClean="0"/>
              <a:t>Shortness of breath (may only occur when you climb stairs).</a:t>
            </a:r>
          </a:p>
          <a:p>
            <a:pPr algn="l" rtl="0"/>
            <a:r>
              <a:rPr lang="en-US" b="1" i="1" dirty="0" smtClean="0"/>
              <a:t>Additional symptoms include: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dirty="0" smtClean="0"/>
              <a:t>Sharp or stabbing chest pain that gets worse when you breathe deeply or cough.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dirty="0" smtClean="0"/>
              <a:t>Headache.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dirty="0" smtClean="0"/>
              <a:t>Excessive sweating and clammy skin.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dirty="0" smtClean="0"/>
              <a:t>Loss of appetite, low energy, and fatigue.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dirty="0" smtClean="0"/>
              <a:t>Confusion, especially in older people.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342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/>
              <a:t>Diagnostic </a:t>
            </a:r>
            <a:r>
              <a:rPr lang="en-US" b="1" dirty="0" smtClean="0"/>
              <a:t>Evaluation: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472608"/>
          </a:xfrm>
        </p:spPr>
        <p:txBody>
          <a:bodyPr/>
          <a:lstStyle/>
          <a:p>
            <a:pPr algn="l" rtl="0">
              <a:buFont typeface="Wingdings" pitchFamily="2" charset="2"/>
              <a:buChar char="v"/>
            </a:pPr>
            <a:r>
              <a:rPr lang="en-US" b="1" dirty="0" smtClean="0"/>
              <a:t>History and physical </a:t>
            </a:r>
            <a:r>
              <a:rPr lang="en-US" b="1" dirty="0"/>
              <a:t>exam. </a:t>
            </a:r>
          </a:p>
          <a:p>
            <a:pPr algn="l" rtl="0">
              <a:buFont typeface="Wingdings" pitchFamily="2" charset="2"/>
              <a:buChar char="v"/>
            </a:pPr>
            <a:r>
              <a:rPr lang="en-US" b="1" dirty="0" smtClean="0"/>
              <a:t>Chest X-ray: </a:t>
            </a:r>
            <a:r>
              <a:rPr lang="en-US" dirty="0"/>
              <a:t>shows presence/extent of pulmonary disease, typically consolidation.</a:t>
            </a:r>
          </a:p>
          <a:p>
            <a:pPr algn="l" rtl="0">
              <a:buFont typeface="Wingdings" pitchFamily="2" charset="2"/>
              <a:buChar char="v"/>
            </a:pPr>
            <a:r>
              <a:rPr lang="en-US" b="1" dirty="0"/>
              <a:t>Gram stain and culture and sensitivity tests of </a:t>
            </a:r>
            <a:r>
              <a:rPr lang="en-US" b="1" dirty="0" smtClean="0"/>
              <a:t>sputum: </a:t>
            </a:r>
            <a:r>
              <a:rPr lang="en-US" dirty="0" smtClean="0"/>
              <a:t>may </a:t>
            </a:r>
            <a:r>
              <a:rPr lang="en-US" dirty="0"/>
              <a:t>indicate offending organism.</a:t>
            </a:r>
          </a:p>
          <a:p>
            <a:pPr algn="l" rtl="0">
              <a:buFont typeface="Wingdings" pitchFamily="2" charset="2"/>
              <a:buChar char="v"/>
            </a:pPr>
            <a:r>
              <a:rPr lang="en-US" b="1" dirty="0"/>
              <a:t>Blood </a:t>
            </a:r>
            <a:r>
              <a:rPr lang="en-US" b="1" dirty="0" smtClean="0"/>
              <a:t>culture: </a:t>
            </a:r>
            <a:r>
              <a:rPr lang="en-US" dirty="0"/>
              <a:t>detects bacteremia (bloodstream invasion) occurring with bacterial pneumonia.</a:t>
            </a:r>
          </a:p>
          <a:p>
            <a:pPr algn="l" rtl="0">
              <a:buFont typeface="Wingdings" pitchFamily="2" charset="2"/>
              <a:buChar char="v"/>
            </a:pPr>
            <a:r>
              <a:rPr lang="en-US" b="1" dirty="0"/>
              <a:t>Immunologic </a:t>
            </a:r>
            <a:r>
              <a:rPr lang="en-US" b="1" dirty="0" smtClean="0"/>
              <a:t>test: </a:t>
            </a:r>
            <a:r>
              <a:rPr lang="en-US" dirty="0"/>
              <a:t>detects microbial antigens in serum, sputum, and urine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171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11560" y="5229200"/>
            <a:ext cx="8229600" cy="1152128"/>
          </a:xfrm>
        </p:spPr>
        <p:txBody>
          <a:bodyPr>
            <a:normAutofit/>
          </a:bodyPr>
          <a:lstStyle/>
          <a:p>
            <a:r>
              <a:rPr lang="en-US" sz="3100" b="1" dirty="0" smtClean="0"/>
              <a:t>Chest </a:t>
            </a:r>
            <a:r>
              <a:rPr lang="en-US" sz="3100" b="1" dirty="0"/>
              <a:t>X-ray shows an area of lung inflammation indicating the presence of pneumonia. </a:t>
            </a:r>
            <a:endParaRPr lang="ar-SA" sz="3100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620688"/>
            <a:ext cx="5688632" cy="43204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608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Treatment: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836712"/>
            <a:ext cx="8507288" cy="5688632"/>
          </a:xfrm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dirty="0"/>
              <a:t>The best approach to treating pneumonia depends on a number of factors, including </a:t>
            </a:r>
            <a:r>
              <a:rPr lang="en-US" dirty="0" smtClean="0"/>
              <a:t>patient </a:t>
            </a:r>
            <a:r>
              <a:rPr lang="en-US" dirty="0"/>
              <a:t>age and general health, the organism or organisms involved, and the </a:t>
            </a:r>
            <a:r>
              <a:rPr lang="en-US" dirty="0" smtClean="0"/>
              <a:t>setting where </a:t>
            </a:r>
            <a:r>
              <a:rPr lang="en-US" dirty="0"/>
              <a:t>the infection developed; </a:t>
            </a:r>
            <a:r>
              <a:rPr lang="en-US" dirty="0" smtClean="0"/>
              <a:t>community </a:t>
            </a:r>
            <a:r>
              <a:rPr lang="en-US" dirty="0"/>
              <a:t>or health </a:t>
            </a:r>
            <a:r>
              <a:rPr lang="en-US" dirty="0" smtClean="0"/>
              <a:t>care. </a:t>
            </a:r>
            <a:r>
              <a:rPr lang="en-US" b="1" u="sng" dirty="0"/>
              <a:t>Treatment may include: </a:t>
            </a:r>
            <a:endParaRPr lang="en-US" b="1" u="sng" dirty="0" smtClean="0"/>
          </a:p>
          <a:p>
            <a:pPr marL="914400" lvl="1" indent="-514350" algn="l" rtl="0">
              <a:buFont typeface="+mj-lt"/>
              <a:buAutoNum type="arabicPeriod"/>
            </a:pPr>
            <a:r>
              <a:rPr lang="en-US" dirty="0" smtClean="0"/>
              <a:t>Medications.</a:t>
            </a:r>
          </a:p>
          <a:p>
            <a:pPr marL="914400" lvl="1" indent="-514350" algn="l" rtl="0">
              <a:buFont typeface="+mj-lt"/>
              <a:buAutoNum type="arabicPeriod"/>
            </a:pPr>
            <a:r>
              <a:rPr lang="en-US" dirty="0" smtClean="0"/>
              <a:t>Admission.</a:t>
            </a:r>
          </a:p>
          <a:p>
            <a:pPr marL="914400" lvl="1" indent="-514350" algn="l" rtl="0">
              <a:buFont typeface="+mj-lt"/>
              <a:buAutoNum type="arabicPeriod"/>
            </a:pPr>
            <a:r>
              <a:rPr lang="en-US" dirty="0"/>
              <a:t>Oxygen therapy if patient has inadequate gas exchange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9948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62074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/>
              <a:t>Medication </a:t>
            </a:r>
            <a:r>
              <a:rPr lang="en-US" b="1" dirty="0" smtClean="0"/>
              <a:t>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6165304"/>
          </a:xfrm>
        </p:spPr>
        <p:txBody>
          <a:bodyPr>
            <a:normAutofit fontScale="92500" lnSpcReduction="20000"/>
          </a:bodyPr>
          <a:lstStyle/>
          <a:p>
            <a:pPr algn="l" rtl="0"/>
            <a:r>
              <a:rPr lang="en-US" dirty="0" smtClean="0"/>
              <a:t>Antibiotics </a:t>
            </a:r>
            <a:r>
              <a:rPr lang="en-US" dirty="0"/>
              <a:t>are used to treat bacterial pneumonia. </a:t>
            </a:r>
            <a:endParaRPr lang="en-US" dirty="0" smtClean="0"/>
          </a:p>
          <a:p>
            <a:pPr algn="l" rtl="0"/>
            <a:r>
              <a:rPr lang="en-US" dirty="0" smtClean="0"/>
              <a:t>Other </a:t>
            </a:r>
            <a:r>
              <a:rPr lang="en-US" dirty="0"/>
              <a:t>medications may help improve breathing and relieve symptoms in bacterial and viral pneumonia. </a:t>
            </a:r>
            <a:endParaRPr lang="en-US" dirty="0" smtClean="0"/>
          </a:p>
          <a:p>
            <a:pPr algn="l" rtl="0"/>
            <a:r>
              <a:rPr lang="en-US" b="1" dirty="0" smtClean="0"/>
              <a:t>Medication </a:t>
            </a:r>
            <a:r>
              <a:rPr lang="en-US" b="1" dirty="0"/>
              <a:t>options include:</a:t>
            </a:r>
          </a:p>
          <a:p>
            <a:pPr lvl="1" algn="l" rtl="0">
              <a:buFont typeface="Wingdings" pitchFamily="2" charset="2"/>
              <a:buChar char="ü"/>
            </a:pPr>
            <a:r>
              <a:rPr lang="en-US" dirty="0"/>
              <a:t> Antibiotics. The decision to treat pneumonia with an antibiotic isn't always straightforward. Even with a high likelihood of bacterial infection, it takes time to identify the bacterium involved and choose the best antibiotic to wipe it out. </a:t>
            </a:r>
            <a:endParaRPr lang="en-US" dirty="0" smtClean="0"/>
          </a:p>
          <a:p>
            <a:pPr lvl="1" algn="l" rtl="0">
              <a:buFont typeface="Wingdings" pitchFamily="2" charset="2"/>
              <a:buChar char="ü"/>
            </a:pPr>
            <a:r>
              <a:rPr lang="en-US" dirty="0" smtClean="0"/>
              <a:t>Antivirals. Antibiotics </a:t>
            </a:r>
            <a:r>
              <a:rPr lang="en-US" dirty="0"/>
              <a:t>are not effective for treating viral pneumonia.</a:t>
            </a:r>
          </a:p>
          <a:p>
            <a:pPr lvl="1" algn="l" rtl="0">
              <a:buFont typeface="Wingdings" pitchFamily="2" charset="2"/>
              <a:buChar char="ü"/>
            </a:pPr>
            <a:r>
              <a:rPr lang="en-US" dirty="0"/>
              <a:t> Fever </a:t>
            </a:r>
            <a:r>
              <a:rPr lang="en-US" dirty="0" smtClean="0"/>
              <a:t>reducers.</a:t>
            </a:r>
          </a:p>
          <a:p>
            <a:pPr lvl="1" algn="l" rtl="0"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/>
              <a:t>Cough medicine. </a:t>
            </a:r>
            <a:r>
              <a:rPr lang="en-US" dirty="0" smtClean="0"/>
              <a:t>Coughing </a:t>
            </a:r>
            <a:r>
              <a:rPr lang="en-US" dirty="0"/>
              <a:t>helps loosen and get rid of extra sputum.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385679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/>
              <a:t>Hospital admission </a:t>
            </a:r>
            <a:r>
              <a:rPr lang="en-US" b="1" dirty="0" smtClean="0"/>
              <a:t>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pPr algn="l" rtl="0"/>
            <a:r>
              <a:rPr lang="en-US" dirty="0" smtClean="0"/>
              <a:t>Community-acquired </a:t>
            </a:r>
            <a:r>
              <a:rPr lang="en-US" dirty="0"/>
              <a:t>pneumonia generally does not require hospital care. </a:t>
            </a:r>
            <a:endParaRPr lang="en-US" dirty="0" smtClean="0"/>
          </a:p>
          <a:p>
            <a:pPr algn="l" rtl="0"/>
            <a:r>
              <a:rPr lang="en-US" dirty="0" smtClean="0"/>
              <a:t>Patient </a:t>
            </a:r>
            <a:r>
              <a:rPr lang="en-US" dirty="0"/>
              <a:t>may need to be admitted, </a:t>
            </a:r>
            <a:r>
              <a:rPr lang="en-US" dirty="0" smtClean="0"/>
              <a:t>if have </a:t>
            </a:r>
            <a:r>
              <a:rPr lang="en-US" dirty="0"/>
              <a:t>any two of these indicators of </a:t>
            </a:r>
            <a:r>
              <a:rPr lang="en-US" dirty="0" smtClean="0"/>
              <a:t>severity:</a:t>
            </a:r>
            <a:endParaRPr lang="en-US" dirty="0"/>
          </a:p>
          <a:p>
            <a:pPr marL="1314450" lvl="2" indent="-514350" algn="l" rtl="0">
              <a:buFont typeface="+mj-lt"/>
              <a:buAutoNum type="alphaUcPeriod"/>
            </a:pPr>
            <a:r>
              <a:rPr lang="en-US" dirty="0" smtClean="0"/>
              <a:t>Older </a:t>
            </a:r>
            <a:r>
              <a:rPr lang="en-US" dirty="0"/>
              <a:t>than 65 </a:t>
            </a:r>
            <a:r>
              <a:rPr lang="en-US" dirty="0" smtClean="0"/>
              <a:t>years.</a:t>
            </a:r>
            <a:endParaRPr lang="en-US" dirty="0"/>
          </a:p>
          <a:p>
            <a:pPr marL="1314450" lvl="2" indent="-514350" algn="l" rtl="0">
              <a:buFont typeface="+mj-lt"/>
              <a:buAutoNum type="alphaUcPeriod"/>
            </a:pPr>
            <a:r>
              <a:rPr lang="en-US" dirty="0" smtClean="0"/>
              <a:t>Become confused.</a:t>
            </a:r>
            <a:endParaRPr lang="en-US" dirty="0"/>
          </a:p>
          <a:p>
            <a:pPr marL="1314450" lvl="2" indent="-514350" algn="l" rtl="0">
              <a:buFont typeface="+mj-lt"/>
              <a:buAutoNum type="alphaUcPeriod"/>
            </a:pPr>
            <a:r>
              <a:rPr lang="en-US" dirty="0" smtClean="0"/>
              <a:t>Breathing </a:t>
            </a:r>
            <a:r>
              <a:rPr lang="en-US" dirty="0"/>
              <a:t>is </a:t>
            </a:r>
            <a:r>
              <a:rPr lang="en-US" dirty="0" smtClean="0"/>
              <a:t>rapid.</a:t>
            </a:r>
            <a:endParaRPr lang="en-US" dirty="0"/>
          </a:p>
          <a:p>
            <a:pPr marL="1314450" lvl="2" indent="-514350" algn="l" rtl="0">
              <a:buFont typeface="+mj-lt"/>
              <a:buAutoNum type="alphaUcPeriod"/>
            </a:pPr>
            <a:r>
              <a:rPr lang="en-US" dirty="0" smtClean="0"/>
              <a:t>Blood </a:t>
            </a:r>
            <a:r>
              <a:rPr lang="en-US" dirty="0"/>
              <a:t>pressure </a:t>
            </a:r>
            <a:r>
              <a:rPr lang="en-US" dirty="0" smtClean="0"/>
              <a:t>drops.</a:t>
            </a:r>
            <a:endParaRPr lang="en-US" dirty="0"/>
          </a:p>
          <a:p>
            <a:pPr marL="1314450" lvl="2" indent="-514350" algn="l" rtl="0">
              <a:buFont typeface="+mj-lt"/>
              <a:buAutoNum type="alphaUcPeriod"/>
            </a:pPr>
            <a:r>
              <a:rPr lang="en-US" dirty="0" smtClean="0"/>
              <a:t>Need </a:t>
            </a:r>
            <a:r>
              <a:rPr lang="en-US" dirty="0"/>
              <a:t>breathing assistance, including oxygen or respiratory </a:t>
            </a:r>
            <a:r>
              <a:rPr lang="en-US" dirty="0" smtClean="0"/>
              <a:t>therapy.</a:t>
            </a:r>
            <a:endParaRPr lang="en-US" dirty="0"/>
          </a:p>
          <a:p>
            <a:pPr algn="l" rtl="0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7664619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Complications: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980728"/>
            <a:ext cx="8712968" cy="5544616"/>
          </a:xfrm>
        </p:spPr>
        <p:txBody>
          <a:bodyPr>
            <a:normAutofit/>
          </a:bodyPr>
          <a:lstStyle/>
          <a:p>
            <a:pPr algn="l" rtl="0">
              <a:buBlip>
                <a:blip r:embed="rId2"/>
              </a:buBlip>
            </a:pPr>
            <a:r>
              <a:rPr lang="en-US" dirty="0"/>
              <a:t>Pleural effusion.</a:t>
            </a:r>
          </a:p>
          <a:p>
            <a:pPr algn="l" rtl="0">
              <a:buBlip>
                <a:blip r:embed="rId2"/>
              </a:buBlip>
            </a:pPr>
            <a:r>
              <a:rPr lang="en-US" dirty="0"/>
              <a:t>Sustained hypotension and shock, especially in gram-negative bacterial disease, particularly in elderly patients.</a:t>
            </a:r>
          </a:p>
          <a:p>
            <a:pPr algn="l" rtl="0">
              <a:buBlip>
                <a:blip r:embed="rId2"/>
              </a:buBlip>
            </a:pPr>
            <a:r>
              <a:rPr lang="en-US" dirty="0" err="1"/>
              <a:t>Superinfection</a:t>
            </a:r>
            <a:r>
              <a:rPr lang="en-US" dirty="0"/>
              <a:t>: pericarditis, bacteremia, and meningitis.</a:t>
            </a:r>
          </a:p>
          <a:p>
            <a:pPr algn="l" rtl="0">
              <a:buBlip>
                <a:blip r:embed="rId2"/>
              </a:buBlip>
            </a:pPr>
            <a:r>
              <a:rPr lang="en-US" dirty="0" smtClean="0"/>
              <a:t>Delirium; this </a:t>
            </a:r>
            <a:r>
              <a:rPr lang="en-US" dirty="0"/>
              <a:t>is considered a medical emergency.</a:t>
            </a:r>
          </a:p>
          <a:p>
            <a:pPr algn="l" rtl="0">
              <a:buBlip>
                <a:blip r:embed="rId2"/>
              </a:buBlip>
            </a:pPr>
            <a:r>
              <a:rPr lang="en-US" dirty="0" smtClean="0"/>
              <a:t>Atelectasis; due </a:t>
            </a:r>
            <a:r>
              <a:rPr lang="en-US" dirty="0"/>
              <a:t>to mucous plugs.</a:t>
            </a:r>
          </a:p>
          <a:p>
            <a:pPr algn="l" rtl="0">
              <a:buBlip>
                <a:blip r:embed="rId2"/>
              </a:buBlip>
            </a:pPr>
            <a:r>
              <a:rPr lang="en-US" dirty="0"/>
              <a:t>Delayed resolution.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989681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/>
              <a:t>Lifestyle and </a:t>
            </a:r>
            <a:r>
              <a:rPr lang="en-US" b="1" dirty="0" smtClean="0"/>
              <a:t>Home: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/>
          </a:bodyPr>
          <a:lstStyle/>
          <a:p>
            <a:pPr marL="514350" indent="-514350" algn="l" rtl="0">
              <a:buFont typeface="+mj-lt"/>
              <a:buAutoNum type="arabicParenR"/>
            </a:pPr>
            <a:r>
              <a:rPr lang="en-US" dirty="0"/>
              <a:t>Get plenty of rest</a:t>
            </a:r>
            <a:r>
              <a:rPr lang="en-US" dirty="0" smtClean="0"/>
              <a:t>.</a:t>
            </a:r>
          </a:p>
          <a:p>
            <a:pPr marL="514350" indent="-514350" algn="l" rtl="0">
              <a:buFont typeface="+mj-lt"/>
              <a:buAutoNum type="arabicParenR"/>
            </a:pPr>
            <a:r>
              <a:rPr lang="en-US" dirty="0" smtClean="0"/>
              <a:t>Stay </a:t>
            </a:r>
            <a:r>
              <a:rPr lang="en-US" dirty="0"/>
              <a:t>home from school or work until after </a:t>
            </a:r>
            <a:r>
              <a:rPr lang="en-US" dirty="0" smtClean="0"/>
              <a:t>body </a:t>
            </a:r>
            <a:r>
              <a:rPr lang="en-US" dirty="0"/>
              <a:t>temperature returns to normal and you stop coughing up mucus. </a:t>
            </a:r>
          </a:p>
          <a:p>
            <a:pPr marL="514350" indent="-514350" algn="l" rtl="0">
              <a:buFont typeface="+mj-lt"/>
              <a:buAutoNum type="arabicParenR"/>
            </a:pPr>
            <a:r>
              <a:rPr lang="en-US" dirty="0"/>
              <a:t> Drink plenty of fluids, especially water. Liquids keep you from becoming dehydrated and help loosen mucus in </a:t>
            </a:r>
            <a:r>
              <a:rPr lang="en-US" dirty="0" smtClean="0"/>
              <a:t>the </a:t>
            </a:r>
            <a:r>
              <a:rPr lang="en-US" dirty="0"/>
              <a:t>lungs.</a:t>
            </a:r>
          </a:p>
          <a:p>
            <a:pPr marL="514350" indent="-514350" algn="l" rtl="0">
              <a:buFont typeface="+mj-lt"/>
              <a:buAutoNum type="arabicParenR"/>
            </a:pPr>
            <a:r>
              <a:rPr lang="en-US" dirty="0"/>
              <a:t> Take the entire course of any prescribed </a:t>
            </a:r>
            <a:r>
              <a:rPr lang="en-US" dirty="0" smtClean="0"/>
              <a:t>medications.</a:t>
            </a:r>
          </a:p>
          <a:p>
            <a:pPr marL="514350" indent="-514350" algn="l" rtl="0">
              <a:buFont typeface="+mj-lt"/>
              <a:buAutoNum type="arabicParenR"/>
            </a:pPr>
            <a:r>
              <a:rPr lang="en-US" dirty="0" smtClean="0"/>
              <a:t>Keep </a:t>
            </a:r>
            <a:r>
              <a:rPr lang="en-US" dirty="0"/>
              <a:t>all of your follow-up appointments. </a:t>
            </a:r>
          </a:p>
        </p:txBody>
      </p:sp>
    </p:spTree>
    <p:extLst>
      <p:ext uri="{BB962C8B-B14F-4D97-AF65-F5344CB8AC3E}">
        <p14:creationId xmlns:p14="http://schemas.microsoft.com/office/powerpoint/2010/main" val="42888261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 rtl="0"/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777023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1411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Definition: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1124744"/>
            <a:ext cx="8496944" cy="4896544"/>
          </a:xfrm>
        </p:spPr>
        <p:txBody>
          <a:bodyPr/>
          <a:lstStyle/>
          <a:p>
            <a:pPr algn="l" rtl="0"/>
            <a:r>
              <a:rPr lang="en-US" dirty="0" smtClean="0"/>
              <a:t>Pneumonia is an inflammatory process, involving the terminal airways and alveoli of the lung, caused by infectious </a:t>
            </a:r>
            <a:r>
              <a:rPr lang="en-US" dirty="0" smtClean="0"/>
              <a:t>agents.</a:t>
            </a:r>
          </a:p>
          <a:p>
            <a:pPr algn="l" rtl="0"/>
            <a:r>
              <a:rPr lang="en-US" dirty="0" smtClean="0"/>
              <a:t>The </a:t>
            </a:r>
            <a:r>
              <a:rPr lang="en-US" dirty="0"/>
              <a:t>most common pneumonia-causing germ in adults is Streptococcus </a:t>
            </a:r>
            <a:r>
              <a:rPr lang="en-US" dirty="0" smtClean="0"/>
              <a:t>pneumonia </a:t>
            </a:r>
            <a:r>
              <a:rPr lang="en-US" dirty="0"/>
              <a:t>(pneumococcus</a:t>
            </a:r>
            <a:r>
              <a:rPr lang="en-US" dirty="0" smtClean="0"/>
              <a:t>).</a:t>
            </a:r>
          </a:p>
          <a:p>
            <a:pPr algn="l" rtl="0"/>
            <a:r>
              <a:rPr lang="en-US" dirty="0"/>
              <a:t>Viruses are also a common cause of pneumonia, especially in infants and young children</a:t>
            </a:r>
            <a:r>
              <a:rPr lang="en-US" dirty="0" smtClean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444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854587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09921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Pneumonia and </a:t>
            </a:r>
            <a:r>
              <a:rPr lang="en-US" b="1" dirty="0" smtClean="0"/>
              <a:t>lungs</a:t>
            </a:r>
            <a:endParaRPr lang="ar-SA" b="1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3" y="1196752"/>
            <a:ext cx="7992888" cy="4968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054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/>
              <a:t>Pathophysiology and </a:t>
            </a:r>
            <a:r>
              <a:rPr lang="en-US" b="1" dirty="0" smtClean="0"/>
              <a:t>Etiology: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124744"/>
            <a:ext cx="8579296" cy="5328592"/>
          </a:xfrm>
        </p:spPr>
        <p:txBody>
          <a:bodyPr/>
          <a:lstStyle/>
          <a:p>
            <a:pPr marL="0" indent="0" algn="l" rtl="0">
              <a:lnSpc>
                <a:spcPct val="150000"/>
              </a:lnSpc>
              <a:buNone/>
            </a:pPr>
            <a:r>
              <a:rPr lang="en-US" dirty="0"/>
              <a:t>The organism gains access to the lungs through aspiration of </a:t>
            </a:r>
            <a:r>
              <a:rPr lang="en-US" dirty="0" err="1"/>
              <a:t>oropharyngeal</a:t>
            </a:r>
            <a:r>
              <a:rPr lang="en-US" dirty="0"/>
              <a:t> contents, by inhalation of respiratory secretions from infected individuals, by way of the bloodstream, or from direct spread to the lungs as a result of surgery or trauma.</a:t>
            </a:r>
          </a:p>
          <a:p>
            <a:pPr marL="0" indent="0"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265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Types of Pneumonia: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/>
          </a:bodyPr>
          <a:lstStyle/>
          <a:p>
            <a:pPr algn="l" rtl="0">
              <a:buFont typeface="Wingdings" pitchFamily="2" charset="2"/>
              <a:buChar char="ü"/>
            </a:pPr>
            <a:r>
              <a:rPr lang="en-US" b="1" dirty="0" smtClean="0"/>
              <a:t>Types according to organism causes: 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b="1" dirty="0" smtClean="0"/>
              <a:t>Bacterial</a:t>
            </a:r>
            <a:r>
              <a:rPr lang="en-US" b="1" dirty="0" smtClean="0"/>
              <a:t>:</a:t>
            </a:r>
          </a:p>
          <a:p>
            <a:pPr marL="0" indent="0" algn="l" rtl="0">
              <a:buNone/>
            </a:pPr>
            <a:r>
              <a:rPr lang="en-US" dirty="0" smtClean="0"/>
              <a:t>Streptococcus </a:t>
            </a:r>
            <a:r>
              <a:rPr lang="en-US" dirty="0" smtClean="0"/>
              <a:t>pneumonia, </a:t>
            </a:r>
            <a:r>
              <a:rPr lang="en-US" dirty="0" smtClean="0"/>
              <a:t>Staphylococcus </a:t>
            </a:r>
            <a:r>
              <a:rPr lang="en-US" dirty="0" err="1" smtClean="0"/>
              <a:t>aureus</a:t>
            </a:r>
            <a:r>
              <a:rPr lang="en-US" dirty="0" smtClean="0"/>
              <a:t>, </a:t>
            </a:r>
            <a:r>
              <a:rPr lang="en-US" dirty="0" err="1" smtClean="0"/>
              <a:t>Klebsiella</a:t>
            </a:r>
            <a:r>
              <a:rPr lang="en-US" dirty="0" smtClean="0"/>
              <a:t> species, Legionella </a:t>
            </a:r>
            <a:r>
              <a:rPr lang="en-US" dirty="0" err="1" smtClean="0"/>
              <a:t>pneumophila</a:t>
            </a:r>
            <a:r>
              <a:rPr lang="en-US" dirty="0" smtClean="0"/>
              <a:t>, and H. </a:t>
            </a:r>
            <a:r>
              <a:rPr lang="en-US" dirty="0" err="1" smtClean="0"/>
              <a:t>influenzae</a:t>
            </a:r>
            <a:r>
              <a:rPr lang="en-US" dirty="0" smtClean="0"/>
              <a:t>.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b="1" dirty="0" smtClean="0"/>
              <a:t>Atypical and Non-bacterial:</a:t>
            </a:r>
          </a:p>
          <a:p>
            <a:pPr lvl="2" algn="l" rtl="0">
              <a:buFont typeface="Wingdings" pitchFamily="2" charset="2"/>
              <a:buChar char="ü"/>
            </a:pPr>
            <a:r>
              <a:rPr lang="en-US" dirty="0" smtClean="0"/>
              <a:t>Mycoplasma </a:t>
            </a:r>
            <a:r>
              <a:rPr lang="en-US" dirty="0" smtClean="0"/>
              <a:t>pneumonia, </a:t>
            </a:r>
            <a:r>
              <a:rPr lang="en-US" dirty="0" smtClean="0"/>
              <a:t>Chlamydia trachomatis.</a:t>
            </a:r>
          </a:p>
          <a:p>
            <a:pPr lvl="2" algn="l" rtl="0">
              <a:buFont typeface="Wingdings" pitchFamily="2" charset="2"/>
              <a:buChar char="ü"/>
            </a:pPr>
            <a:r>
              <a:rPr lang="en-US" dirty="0" smtClean="0"/>
              <a:t>Viral pneumonia (Influenza viruses, </a:t>
            </a:r>
            <a:r>
              <a:rPr lang="en-US" dirty="0" err="1" smtClean="0"/>
              <a:t>Parainfluenza</a:t>
            </a:r>
            <a:r>
              <a:rPr lang="en-US" dirty="0" smtClean="0"/>
              <a:t> viruses, Respiratory syncytial viruses, Rhinoviruses, Adenovirus, Varicella, rubella, </a:t>
            </a:r>
            <a:r>
              <a:rPr lang="en-US" dirty="0" err="1" smtClean="0"/>
              <a:t>rubeola</a:t>
            </a:r>
            <a:r>
              <a:rPr lang="en-US" dirty="0" smtClean="0"/>
              <a:t>, herpes simplex, cytomegalovirus,  and Epstein-Barr virus).</a:t>
            </a:r>
          </a:p>
          <a:p>
            <a:pPr algn="l" rtl="0">
              <a:buFont typeface="Wingdings" pitchFamily="2" charset="2"/>
              <a:buChar char="ü"/>
            </a:pPr>
            <a:endParaRPr lang="en-US" dirty="0" smtClean="0"/>
          </a:p>
          <a:p>
            <a:pPr marL="0" indent="0" algn="l" rtl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77459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Continue……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lvl="1" algn="l" rtl="0"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 smtClean="0"/>
              <a:t>Fungal pneumonia.</a:t>
            </a:r>
          </a:p>
          <a:p>
            <a:pPr lvl="1" algn="l" rtl="0">
              <a:lnSpc>
                <a:spcPct val="150000"/>
              </a:lnSpc>
              <a:buFont typeface="Wingdings" pitchFamily="2" charset="2"/>
              <a:buChar char="q"/>
            </a:pPr>
            <a:r>
              <a:rPr lang="en-US" dirty="0" smtClean="0"/>
              <a:t>Pneumocystis pneumonia(PCP).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60704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pPr algn="l" rtl="0"/>
            <a:r>
              <a:rPr lang="en-US" sz="2800" b="1" dirty="0" smtClean="0"/>
              <a:t>Continue…….</a:t>
            </a:r>
            <a:endParaRPr lang="ar-SA" sz="28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txBody>
          <a:bodyPr>
            <a:normAutofit/>
          </a:bodyPr>
          <a:lstStyle/>
          <a:p>
            <a:pPr algn="l" rtl="0">
              <a:buFont typeface="Wingdings" pitchFamily="2" charset="2"/>
              <a:buChar char="ü"/>
            </a:pPr>
            <a:r>
              <a:rPr lang="en-US" b="1" dirty="0" smtClean="0"/>
              <a:t> Types according to source of cause: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b="1" dirty="0"/>
              <a:t>Community-acquired pneumonia </a:t>
            </a:r>
            <a:r>
              <a:rPr lang="en-US" b="1" dirty="0" smtClean="0"/>
              <a:t>(CAP):</a:t>
            </a:r>
          </a:p>
          <a:p>
            <a:pPr marL="0" indent="0" algn="l" rtl="0">
              <a:buNone/>
            </a:pPr>
            <a:r>
              <a:rPr lang="en-US" sz="2800" dirty="0" smtClean="0"/>
              <a:t>It refers </a:t>
            </a:r>
            <a:r>
              <a:rPr lang="en-US" sz="2800" dirty="0"/>
              <a:t>to pneumonia in people who have not recently been in the hospital or another health care facility (nursing home, rehabilitation facility</a:t>
            </a:r>
            <a:r>
              <a:rPr lang="en-US" sz="2800" dirty="0" smtClean="0"/>
              <a:t>).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b="1" dirty="0"/>
              <a:t>Hospital-acquired </a:t>
            </a:r>
            <a:r>
              <a:rPr lang="en-US" b="1" dirty="0" smtClean="0"/>
              <a:t>pneumonia(HAP):</a:t>
            </a:r>
          </a:p>
          <a:p>
            <a:pPr lvl="2" algn="l" rtl="0">
              <a:buFont typeface="Wingdings" pitchFamily="2" charset="2"/>
              <a:buChar char="Ø"/>
            </a:pPr>
            <a:r>
              <a:rPr lang="en-US" dirty="0" smtClean="0"/>
              <a:t>It is </a:t>
            </a:r>
            <a:r>
              <a:rPr lang="en-US" dirty="0"/>
              <a:t>an infection of the lungs contracted during a </a:t>
            </a:r>
            <a:r>
              <a:rPr lang="en-US" dirty="0" smtClean="0"/>
              <a:t>hospital </a:t>
            </a:r>
            <a:r>
              <a:rPr lang="en-US" dirty="0"/>
              <a:t>stay</a:t>
            </a:r>
            <a:r>
              <a:rPr lang="en-US" dirty="0" smtClean="0"/>
              <a:t>.</a:t>
            </a:r>
          </a:p>
          <a:p>
            <a:pPr lvl="2" algn="l" rtl="0">
              <a:buFont typeface="Wingdings" pitchFamily="2" charset="2"/>
              <a:buChar char="Ø"/>
            </a:pPr>
            <a:r>
              <a:rPr lang="en-US" dirty="0" smtClean="0"/>
              <a:t>It called also, Nosocomial </a:t>
            </a:r>
            <a:r>
              <a:rPr lang="en-US" dirty="0"/>
              <a:t>pneumonia; Ventilator-associated </a:t>
            </a:r>
            <a:r>
              <a:rPr lang="en-US" dirty="0" smtClean="0"/>
              <a:t>pneumonia.</a:t>
            </a:r>
          </a:p>
          <a:p>
            <a:pPr marL="457200" lvl="1" indent="0" algn="l" rtl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37870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pPr algn="l" rtl="0"/>
            <a:r>
              <a:rPr lang="en-US" sz="2800" b="1" dirty="0" smtClean="0"/>
              <a:t>Continue…….</a:t>
            </a:r>
            <a:endParaRPr lang="ar-SA" sz="28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23528" y="1196752"/>
            <a:ext cx="8229600" cy="5328592"/>
          </a:xfrm>
        </p:spPr>
        <p:txBody>
          <a:bodyPr>
            <a:normAutofit/>
          </a:bodyPr>
          <a:lstStyle/>
          <a:p>
            <a:pPr lvl="1" algn="l" rtl="0"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b="1" dirty="0"/>
              <a:t>Inhalation or aspiration </a:t>
            </a:r>
            <a:r>
              <a:rPr lang="en-US" b="1" dirty="0" smtClean="0"/>
              <a:t>pneumonia:</a:t>
            </a:r>
          </a:p>
          <a:p>
            <a:pPr marL="457200" lvl="1" indent="0" algn="l" rtl="0">
              <a:buNone/>
            </a:pPr>
            <a:r>
              <a:rPr lang="en-US" dirty="0" smtClean="0"/>
              <a:t>Aspiration </a:t>
            </a:r>
            <a:r>
              <a:rPr lang="en-US" dirty="0"/>
              <a:t>pneumonia occurs when </a:t>
            </a:r>
            <a:r>
              <a:rPr lang="en-US" dirty="0" smtClean="0"/>
              <a:t>breathe </a:t>
            </a:r>
            <a:r>
              <a:rPr lang="en-US" dirty="0"/>
              <a:t>foreign matter into your lungs. </a:t>
            </a:r>
          </a:p>
          <a:p>
            <a:pPr lvl="1" algn="l" rtl="0">
              <a:buFont typeface="Wingdings" pitchFamily="2" charset="2"/>
              <a:buChar char="q"/>
            </a:pPr>
            <a:r>
              <a:rPr lang="en-US" b="1" dirty="0"/>
              <a:t>Opportunistic viral, bacterial and fungal </a:t>
            </a:r>
            <a:r>
              <a:rPr lang="en-US" b="1" dirty="0" smtClean="0"/>
              <a:t>pneumonias.</a:t>
            </a:r>
          </a:p>
          <a:p>
            <a:pPr marL="457200" lvl="1" indent="0" algn="l" rtl="0">
              <a:buNone/>
            </a:pPr>
            <a:r>
              <a:rPr lang="en-US" b="1" i="1" u="sng" dirty="0" smtClean="0"/>
              <a:t>Note:</a:t>
            </a:r>
            <a:endParaRPr lang="en-US" dirty="0"/>
          </a:p>
          <a:p>
            <a:pPr lvl="2" algn="l" rtl="0">
              <a:buFont typeface="Wingdings" pitchFamily="2" charset="2"/>
              <a:buChar char="Ø"/>
            </a:pPr>
            <a:r>
              <a:rPr lang="en-US" dirty="0"/>
              <a:t>People over age 65 have a high mortality, even with appropriate antimicrobial therapy.</a:t>
            </a:r>
          </a:p>
          <a:p>
            <a:pPr lvl="2" algn="l" rtl="0">
              <a:buFont typeface="Wingdings" pitchFamily="2" charset="2"/>
              <a:buChar char="Ø"/>
            </a:pPr>
            <a:r>
              <a:rPr lang="en-US" dirty="0"/>
              <a:t>Recurring pneumonia commonly indicates underlying disease, such as cancer of the lung, multiple myeloma, or COPD.</a:t>
            </a:r>
          </a:p>
          <a:p>
            <a:pPr marL="457200" lvl="1" indent="0" algn="l" rtl="0">
              <a:buNone/>
            </a:pPr>
            <a:endParaRPr lang="en-US" b="1" i="1" u="sng" dirty="0"/>
          </a:p>
        </p:txBody>
      </p:sp>
    </p:spTree>
    <p:extLst>
      <p:ext uri="{BB962C8B-B14F-4D97-AF65-F5344CB8AC3E}">
        <p14:creationId xmlns:p14="http://schemas.microsoft.com/office/powerpoint/2010/main" val="2996047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pPr algn="l" rtl="0"/>
            <a:r>
              <a:rPr lang="en-US" b="1" dirty="0" smtClean="0"/>
              <a:t>Risk Factors:</a:t>
            </a:r>
            <a:endParaRPr lang="ar-SA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052736"/>
            <a:ext cx="8363272" cy="5544616"/>
          </a:xfrm>
        </p:spPr>
        <p:txBody>
          <a:bodyPr>
            <a:normAutofit lnSpcReduction="10000"/>
          </a:bodyPr>
          <a:lstStyle/>
          <a:p>
            <a:pPr algn="l" rtl="0"/>
            <a:r>
              <a:rPr lang="en-US" dirty="0" smtClean="0"/>
              <a:t>Age (age 65 or older and very young children with immune systems aren't fully).</a:t>
            </a:r>
          </a:p>
          <a:p>
            <a:pPr algn="l" rtl="0"/>
            <a:r>
              <a:rPr lang="en-US" dirty="0" smtClean="0"/>
              <a:t>Certain diseases ( immune deficiency diseases such as HIV/AIDS and chronic illnesses such as heart disease, emphysema and other lung diseases). </a:t>
            </a:r>
          </a:p>
          <a:p>
            <a:pPr algn="l" rtl="0"/>
            <a:r>
              <a:rPr lang="en-US" dirty="0" smtClean="0"/>
              <a:t>Smoking. </a:t>
            </a:r>
          </a:p>
          <a:p>
            <a:pPr algn="l" rtl="0"/>
            <a:r>
              <a:rPr lang="en-US" dirty="0" smtClean="0"/>
              <a:t>Having chronic obstructive pulmonary disease (COPD) and using inhaled corticosteroids for more than 24 weeks. </a:t>
            </a:r>
          </a:p>
          <a:p>
            <a:pPr algn="l" rtl="0"/>
            <a:r>
              <a:rPr lang="en-US" dirty="0" smtClean="0"/>
              <a:t>Exposure to certain chemicals or pollutants. </a:t>
            </a:r>
          </a:p>
        </p:txBody>
      </p:sp>
    </p:spTree>
    <p:extLst>
      <p:ext uri="{BB962C8B-B14F-4D97-AF65-F5344CB8AC3E}">
        <p14:creationId xmlns:p14="http://schemas.microsoft.com/office/powerpoint/2010/main" val="221774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582</TotalTime>
  <Words>895</Words>
  <Application>Microsoft Office PowerPoint</Application>
  <PresentationFormat>عرض على الشاشة (3:4)‏</PresentationFormat>
  <Paragraphs>92</Paragraphs>
  <Slides>21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21</vt:i4>
      </vt:variant>
    </vt:vector>
  </HeadingPairs>
  <TitlesOfParts>
    <vt:vector size="22" baseType="lpstr">
      <vt:lpstr>نسق Office</vt:lpstr>
      <vt:lpstr>PNEUMONIA</vt:lpstr>
      <vt:lpstr>Definition:</vt:lpstr>
      <vt:lpstr>Pneumonia and lungs</vt:lpstr>
      <vt:lpstr>Pathophysiology and Etiology:</vt:lpstr>
      <vt:lpstr>Types of Pneumonia:</vt:lpstr>
      <vt:lpstr>Continue……</vt:lpstr>
      <vt:lpstr>Continue…….</vt:lpstr>
      <vt:lpstr>Continue…….</vt:lpstr>
      <vt:lpstr>Risk Factors:</vt:lpstr>
      <vt:lpstr>Clinical Manifestations:</vt:lpstr>
      <vt:lpstr>Diagnostic Evaluation:</vt:lpstr>
      <vt:lpstr>Chest X-ray shows an area of lung inflammation indicating the presence of pneumonia. </vt:lpstr>
      <vt:lpstr>Treatment:</vt:lpstr>
      <vt:lpstr>Medication :</vt:lpstr>
      <vt:lpstr>Hospital admission :</vt:lpstr>
      <vt:lpstr>Complications:</vt:lpstr>
      <vt:lpstr>Lifestyle and Home: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PNEUMONIA</dc:title>
  <dc:creator>Mohammad</dc:creator>
  <cp:lastModifiedBy>Mohammad</cp:lastModifiedBy>
  <cp:revision>18</cp:revision>
  <dcterms:created xsi:type="dcterms:W3CDTF">2012-05-27T12:19:55Z</dcterms:created>
  <dcterms:modified xsi:type="dcterms:W3CDTF">2012-05-28T09:38:17Z</dcterms:modified>
</cp:coreProperties>
</file>