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2" r:id="rId8"/>
    <p:sldId id="27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06D1AA7-B52D-4A19-A6D0-0CBFA967F618}" type="datetimeFigureOut">
              <a:rPr lang="ar-SA" smtClean="0"/>
              <a:t>09/28/1433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23CB84F-7B9E-47F5-9ABC-07828467C348}" type="slidenum">
              <a:rPr lang="ar-SA" smtClean="0"/>
              <a:t>‹#›</a:t>
            </a:fld>
            <a:endParaRPr lang="ar-SA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964488" cy="3411810"/>
          </a:xfrm>
        </p:spPr>
        <p:txBody>
          <a:bodyPr/>
          <a:lstStyle/>
          <a:p>
            <a:pPr algn="ctr"/>
            <a:r>
              <a:rPr lang="en-US" b="1" dirty="0" smtClean="0"/>
              <a:t>LOWER URINARY TRACT INFECTIONS</a:t>
            </a:r>
            <a:br>
              <a:rPr lang="en-US" b="1" dirty="0" smtClean="0"/>
            </a:br>
            <a:r>
              <a:rPr lang="en-US" b="1" dirty="0" smtClean="0"/>
              <a:t>(UTI)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8701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Fadi </a:t>
            </a:r>
            <a:r>
              <a:rPr lang="en-US" b="1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Jehad</a:t>
            </a:r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Zaben RN MSN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IMET 2000</a:t>
            </a:r>
            <a:endParaRPr lang="ar-SA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94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Diagnostic Evaluation: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Urine dipstick may react positively for blood, white blood cells (WBCs), and nitrates indicating infection.</a:t>
            </a:r>
          </a:p>
          <a:p>
            <a:pPr algn="l" rtl="0"/>
            <a:r>
              <a:rPr lang="en-US" sz="2400" dirty="0" smtClean="0"/>
              <a:t>Urine microscopy shows RBCs and many WBCs per field without epithelial cells.</a:t>
            </a:r>
          </a:p>
          <a:p>
            <a:pPr algn="l" rtl="0"/>
            <a:r>
              <a:rPr lang="en-US" sz="2400" dirty="0" smtClean="0"/>
              <a:t>Urine culture is used to detect presence of bacteria and for antimicrobial sensitivity testing.</a:t>
            </a:r>
          </a:p>
          <a:p>
            <a:pPr algn="l" rtl="0"/>
            <a:r>
              <a:rPr lang="en-US" sz="2400" dirty="0" smtClean="0"/>
              <a:t>Patients with indwelling catheters may have asymptomatic bacterial colonization of the urine without UTI. In these patients, UTI is diagnosed and treated only when symptoms are present.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233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125113" cy="305003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Continue…..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764704"/>
            <a:ext cx="8208912" cy="511256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Urinalysis showing many epithelial cells is likely contaminated by vaginal secretions in women and is therefore inaccurate in indicating infection.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2400" dirty="0" smtClean="0"/>
              <a:t>Urine culture may be reported as contaminated as well. Obtaining a clean-catch, midstream specimen is essential for accurate results, and catheterization may be necessary in some patients.</a:t>
            </a:r>
            <a:endParaRPr lang="ar-S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8989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1706563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Management: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8052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Antibiotic therapy according to sensitivity results: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A wide variety of antimicrobial drugs are available.</a:t>
            </a:r>
          </a:p>
          <a:p>
            <a:pPr marL="0" indent="0" algn="l" rtl="0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165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5113" cy="305003"/>
          </a:xfrm>
        </p:spPr>
        <p:txBody>
          <a:bodyPr/>
          <a:lstStyle/>
          <a:p>
            <a:r>
              <a:rPr lang="en-US" sz="1800" b="1" i="1" dirty="0" smtClean="0"/>
              <a:t>Continue……</a:t>
            </a:r>
            <a:endParaRPr lang="ar-SA" sz="1800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68863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dirty="0" smtClean="0"/>
              <a:t>For uncomplicated infection: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Women with uncomplicated cystitis may be treated with a 3-day course of a </a:t>
            </a:r>
            <a:r>
              <a:rPr lang="en-US" sz="2400" dirty="0" err="1" smtClean="0"/>
              <a:t>fluoroquinolone</a:t>
            </a:r>
            <a:r>
              <a:rPr lang="en-US" sz="2400" dirty="0" smtClean="0"/>
              <a:t> such as ciprofloxacin (</a:t>
            </a:r>
            <a:r>
              <a:rPr lang="en-US" sz="2400" dirty="0" err="1" smtClean="0"/>
              <a:t>Cipro</a:t>
            </a:r>
            <a:r>
              <a:rPr lang="en-US" sz="2400" dirty="0" smtClean="0"/>
              <a:t>), a 7-day course of </a:t>
            </a:r>
            <a:r>
              <a:rPr lang="en-US" sz="2400" dirty="0" err="1" smtClean="0"/>
              <a:t>nitrofurantoin</a:t>
            </a:r>
            <a:r>
              <a:rPr lang="en-US" sz="2400" dirty="0" smtClean="0"/>
              <a:t> (</a:t>
            </a:r>
            <a:r>
              <a:rPr lang="en-US" sz="2400" dirty="0" err="1" smtClean="0"/>
              <a:t>Macrodantin</a:t>
            </a:r>
            <a:r>
              <a:rPr lang="en-US" sz="2400" dirty="0" smtClean="0"/>
              <a:t>), or a 3-day course of co-</a:t>
            </a:r>
            <a:r>
              <a:rPr lang="en-US" sz="2400" dirty="0" err="1" smtClean="0"/>
              <a:t>trimoxazole</a:t>
            </a:r>
            <a:r>
              <a:rPr lang="en-US" sz="2400" dirty="0" smtClean="0"/>
              <a:t> (Bactrim, </a:t>
            </a:r>
            <a:r>
              <a:rPr lang="en-US" sz="2400" dirty="0" err="1" smtClean="0"/>
              <a:t>Septra</a:t>
            </a:r>
            <a:r>
              <a:rPr lang="en-US" sz="2400" dirty="0" smtClean="0"/>
              <a:t>). Seven to 10 days of therapy are recommended for women over age 65.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Men are treated with 7 to 10 days of antibiotic therapy.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Follow-up culture to prove treatment effectiveness may be indicated.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400" dirty="0" smtClean="0"/>
              <a:t>Adverse effects include nausea, diarrhea, drug-related rash, and vaginal candidiasis</a:t>
            </a:r>
            <a:r>
              <a:rPr lang="en-US" dirty="0" smtClean="0"/>
              <a:t>.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05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5113" cy="432048"/>
          </a:xfrm>
        </p:spPr>
        <p:txBody>
          <a:bodyPr/>
          <a:lstStyle/>
          <a:p>
            <a:r>
              <a:rPr lang="en-US" sz="2000" b="1" dirty="0" smtClean="0"/>
              <a:t>Continue…….</a:t>
            </a:r>
            <a:endParaRPr lang="ar-SA" sz="2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20688"/>
            <a:ext cx="7992888" cy="518457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Pregnant women are usually treated for 7 to 10 days.</a:t>
            </a:r>
          </a:p>
          <a:p>
            <a:pPr algn="l" rtl="0"/>
            <a:r>
              <a:rPr lang="en-US" sz="2400" dirty="0" smtClean="0"/>
              <a:t>Women with recurrent infections may be treated longer, undergo diagnostic testing to rule out a structural abnormality, or be maintained on a daily dose of antibiotic as prophylaxis.</a:t>
            </a:r>
          </a:p>
          <a:p>
            <a:pPr marL="0" indent="0" algn="l" rtl="0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5576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5113" cy="924475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Complications: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347537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Pyelonephritis</a:t>
            </a:r>
          </a:p>
          <a:p>
            <a:pPr algn="l" rtl="0"/>
            <a:r>
              <a:rPr lang="en-US" sz="2800" dirty="0" err="1" smtClean="0"/>
              <a:t>Hematogenous</a:t>
            </a:r>
            <a:r>
              <a:rPr lang="en-US" sz="2800" dirty="0" smtClean="0"/>
              <a:t> spread resulting in sepsis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2194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125113" cy="924475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Nursing Diagnoses: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8064896" cy="405143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Acute Pain related to inflammation of the bladder mucosa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Deficient Knowledge related to prevention of recurrent UTI</a:t>
            </a:r>
            <a:endParaRPr lang="ar-S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1683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Relieving Pain: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4006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Administer or teach self-administration of antibiotic eradication of infection is usually accompanied by rapid resolution of symptoms.</a:t>
            </a:r>
          </a:p>
          <a:p>
            <a:pPr algn="l" rtl="0"/>
            <a:r>
              <a:rPr lang="en-US" sz="2400" dirty="0" smtClean="0"/>
              <a:t>Encourage patient to take prescribed analgesics and antispasmodics if ordered.</a:t>
            </a:r>
          </a:p>
          <a:p>
            <a:pPr algn="l" rtl="0"/>
            <a:r>
              <a:rPr lang="en-US" sz="2400" dirty="0" smtClean="0"/>
              <a:t>Encourage rest during the acute phase if symptoms are severe.</a:t>
            </a:r>
          </a:p>
          <a:p>
            <a:pPr algn="l" rtl="0"/>
            <a:r>
              <a:rPr lang="en-US" sz="2400" dirty="0" smtClean="0"/>
              <a:t>Encourage plenty of fluids to promote urinary output and to flush out bacteria from urinary tract.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1471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924475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/>
              <a:t>Increasing Understanding and Practice of Preventive Measures: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472608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smtClean="0"/>
              <a:t>For women with recurrent UTIs, give the following instructions: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000" dirty="0" smtClean="0"/>
              <a:t>Reduce vaginal </a:t>
            </a:r>
            <a:r>
              <a:rPr lang="en-US" sz="2000" dirty="0" err="1" smtClean="0"/>
              <a:t>introital</a:t>
            </a:r>
            <a:r>
              <a:rPr lang="en-US" sz="2000" dirty="0" smtClean="0"/>
              <a:t> concentration of pathogens by hygienic measures.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000" dirty="0" smtClean="0"/>
              <a:t>Wash genitalia in shower or while standing in bathtub bacteria in bath water may gain entrance into urethra.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000" dirty="0" smtClean="0"/>
              <a:t>Cleanse around the perineum and urethral meatus after each bowel movement, with front-to-back cleansing to minimize fecal contamination of </a:t>
            </a:r>
            <a:r>
              <a:rPr lang="en-US" sz="2000" dirty="0" err="1" smtClean="0"/>
              <a:t>periurethral</a:t>
            </a:r>
            <a:r>
              <a:rPr lang="en-US" sz="2000" dirty="0" smtClean="0"/>
              <a:t> area.</a:t>
            </a:r>
          </a:p>
          <a:p>
            <a:pPr algn="l" rtl="0"/>
            <a:r>
              <a:rPr lang="en-US" sz="2000" dirty="0" smtClean="0"/>
              <a:t>Drink liberal amounts of water to lower bacterial concentrations in the urine.</a:t>
            </a:r>
          </a:p>
          <a:p>
            <a:pPr algn="l" rtl="0"/>
            <a:r>
              <a:rPr lang="en-US" sz="2000" dirty="0" smtClean="0"/>
              <a:t>Avoid bladder irritants coffee, tea, alcohol, cola drinks, and aspartame.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6963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Continue…..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Decrease the entry of microorganisms into the bladder during intercourse.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Void immediately after sexual intercourse.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A single dose of an oral antimicrobial agent may be prescribed after sexual intercourse.</a:t>
            </a:r>
          </a:p>
          <a:p>
            <a:pPr algn="l" rtl="0"/>
            <a:r>
              <a:rPr lang="en-US" dirty="0" smtClean="0"/>
              <a:t>Avoid external irritants such as bubble baths, talcum powders, perfumed vaginal cleansers or deodorants.</a:t>
            </a:r>
          </a:p>
          <a:p>
            <a:pPr algn="l" rtl="0"/>
            <a:r>
              <a:rPr lang="en-US" dirty="0" smtClean="0"/>
              <a:t>Patients with persistent bacteria may require long-term antimicrobial therapy to prevent colonization of </a:t>
            </a:r>
            <a:r>
              <a:rPr lang="en-US" dirty="0" err="1" smtClean="0"/>
              <a:t>periurethral</a:t>
            </a:r>
            <a:r>
              <a:rPr lang="en-US" dirty="0" smtClean="0"/>
              <a:t> area and recurrence of UTI.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Take antibiotic at bedtime after emptying bladder to ensure adequate concentration of drug overnight because low rates of urine flow and infrequent bladder emptying predispose to multiplication of bacteria.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dirty="0" smtClean="0"/>
              <a:t>Use self-monitoring tests (dipsticks) at home to monitor for UTI.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00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Overview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84576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Definition</a:t>
            </a:r>
          </a:p>
          <a:p>
            <a:pPr algn="l" rtl="0"/>
            <a:r>
              <a:rPr lang="en-US" sz="2400" dirty="0"/>
              <a:t>Mechanism of Disease – common </a:t>
            </a:r>
            <a:r>
              <a:rPr lang="en-US" sz="2400" dirty="0" smtClean="0"/>
              <a:t>pathogens</a:t>
            </a:r>
            <a:endParaRPr lang="en-US" sz="2400" dirty="0"/>
          </a:p>
          <a:p>
            <a:pPr algn="l" rtl="0"/>
            <a:r>
              <a:rPr lang="en-US" sz="2400" dirty="0"/>
              <a:t>Classification – Lower </a:t>
            </a:r>
            <a:r>
              <a:rPr lang="en-US" sz="2400" dirty="0" err="1"/>
              <a:t>v.s</a:t>
            </a:r>
            <a:r>
              <a:rPr lang="en-US" sz="2400" dirty="0"/>
              <a:t> Upper infection</a:t>
            </a:r>
          </a:p>
          <a:p>
            <a:pPr algn="l" rtl="0"/>
            <a:r>
              <a:rPr lang="en-US" sz="2400" dirty="0" smtClean="0"/>
              <a:t>Signs </a:t>
            </a:r>
            <a:r>
              <a:rPr lang="en-US" sz="2400" dirty="0"/>
              <a:t>and Symptoms</a:t>
            </a:r>
          </a:p>
          <a:p>
            <a:pPr algn="l" rtl="0"/>
            <a:r>
              <a:rPr lang="en-US" sz="2400" dirty="0"/>
              <a:t>Physical </a:t>
            </a:r>
            <a:r>
              <a:rPr lang="en-US" sz="2400" dirty="0" smtClean="0"/>
              <a:t>Exam</a:t>
            </a:r>
          </a:p>
          <a:p>
            <a:pPr algn="l" rtl="0"/>
            <a:r>
              <a:rPr lang="en-US" sz="2400" dirty="0" smtClean="0"/>
              <a:t>Urine analysis and culture</a:t>
            </a:r>
            <a:endParaRPr lang="en-US" sz="2400" dirty="0"/>
          </a:p>
          <a:p>
            <a:pPr algn="l" rtl="0"/>
            <a:r>
              <a:rPr lang="en-US" sz="2400" dirty="0" smtClean="0"/>
              <a:t>Treatment</a:t>
            </a:r>
          </a:p>
          <a:p>
            <a:pPr algn="l" rtl="0"/>
            <a:r>
              <a:rPr lang="en-US" sz="2400" dirty="0" smtClean="0"/>
              <a:t>Nursing care</a:t>
            </a:r>
            <a:endParaRPr lang="en-US" sz="2400" dirty="0"/>
          </a:p>
        </p:txBody>
      </p:sp>
      <p:pic>
        <p:nvPicPr>
          <p:cNvPr id="2050" name="Picture 2" descr="http://medplant.nmsu.edu/Diseases/uti/uti_fem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47664" y="2996952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THE END</a:t>
            </a:r>
            <a:endParaRPr lang="ar-SA" sz="48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://ts1.mm.bing.net/images/thumbnail.aspx?q=4759013419976644&amp;id=d8b6b48677a27a1e9ed0b7ff6d5ce9b3"/>
          <p:cNvSpPr>
            <a:spLocks noChangeAspect="1" noChangeArrowheads="1"/>
          </p:cNvSpPr>
          <p:nvPr/>
        </p:nvSpPr>
        <p:spPr bwMode="auto">
          <a:xfrm>
            <a:off x="7794625" y="-2582863"/>
            <a:ext cx="808672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6035675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Definition: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68552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A UTI is caused by the presence of pathogenic microorganisms in the urinary tract with or without signs and symptoms. </a:t>
            </a:r>
          </a:p>
          <a:p>
            <a:pPr algn="l" rtl="0"/>
            <a:r>
              <a:rPr lang="en-US" sz="2800" dirty="0" smtClean="0"/>
              <a:t>Lower UTIs may predominate at the bladder (cystitis) or urethra (urethritis).</a:t>
            </a:r>
          </a:p>
          <a:p>
            <a:pPr algn="l" rtl="0"/>
            <a:r>
              <a:rPr lang="en-US" sz="2800" dirty="0" err="1" smtClean="0"/>
              <a:t>Bacteriuria</a:t>
            </a:r>
            <a:r>
              <a:rPr lang="en-US" sz="2800" dirty="0" smtClean="0"/>
              <a:t> refers to the presence of bacteria in the urine (105 bacteria/mL of urine or greater generally indicates infection).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862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Autofit/>
          </a:bodyPr>
          <a:lstStyle/>
          <a:p>
            <a:pPr algn="l" rtl="0"/>
            <a:r>
              <a:rPr lang="en-US" sz="2400" b="1" dirty="0" smtClean="0"/>
              <a:t>Continue……</a:t>
            </a:r>
            <a:endParaRPr lang="ar-SA" sz="2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5184576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In asymptomatic </a:t>
            </a:r>
            <a:r>
              <a:rPr lang="en-US" sz="2400" dirty="0" err="1" smtClean="0"/>
              <a:t>bacteriuria</a:t>
            </a:r>
            <a:r>
              <a:rPr lang="en-US" sz="2400" dirty="0" smtClean="0"/>
              <a:t>, organisms are found in urine, but the patient has no symptoms.</a:t>
            </a:r>
          </a:p>
          <a:p>
            <a:pPr algn="l" rtl="0"/>
            <a:r>
              <a:rPr lang="en-US" sz="2400" dirty="0" smtClean="0"/>
              <a:t>Recurrent UTIs may indicate the following: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sz="2400" b="1" dirty="0" smtClean="0"/>
              <a:t>Relapse recurrent infection </a:t>
            </a:r>
            <a:r>
              <a:rPr lang="en-US" sz="2400" dirty="0" smtClean="0"/>
              <a:t>with an organism that has been isolated during a prior infection</a:t>
            </a:r>
          </a:p>
          <a:p>
            <a:pPr lvl="1" algn="l" rtl="0">
              <a:buFont typeface="Wingdings" pitchFamily="2" charset="2"/>
              <a:buChar char="Ø"/>
            </a:pPr>
            <a:r>
              <a:rPr lang="en-US" sz="2400" b="1" dirty="0" smtClean="0"/>
              <a:t>Reinfection recurrent infection </a:t>
            </a:r>
            <a:r>
              <a:rPr lang="en-US" sz="2400" dirty="0" smtClean="0"/>
              <a:t>with an organism distinct from previous infecting organism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2984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Pathophysiology and Etiology: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2600" dirty="0" smtClean="0"/>
              <a:t>Ascending infection after entry by way of the urinary meatus: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600" dirty="0" smtClean="0"/>
              <a:t>Women are more susceptible to developing acute cystitis because of shorter length of urethra, anatomical proximity to vagina, </a:t>
            </a:r>
            <a:r>
              <a:rPr lang="en-US" sz="2600" dirty="0" err="1" smtClean="0"/>
              <a:t>periurethral</a:t>
            </a:r>
            <a:r>
              <a:rPr lang="en-US" sz="2600" dirty="0" smtClean="0"/>
              <a:t> glands, and rectum (fecal contamination), and the mechanical effect of coitus.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600" dirty="0" smtClean="0"/>
              <a:t>Women with recurrent UTIs typically have gram-negative organisms at the vaginal </a:t>
            </a:r>
            <a:r>
              <a:rPr lang="en-US" sz="2600" dirty="0" err="1" smtClean="0"/>
              <a:t>introitus</a:t>
            </a:r>
            <a:r>
              <a:rPr lang="en-US" sz="2600" dirty="0" smtClean="0"/>
              <a:t>; there may be some defect of the mucosa of the urethra, vagina, or external genitalia of these patients that allows enteric organisms to invade the bladder.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600" dirty="0" smtClean="0"/>
              <a:t>Poor voiding habits may result in incomplete bladder emptying, increasing the risk of recurrent infection.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600" dirty="0" smtClean="0"/>
              <a:t>Acute infection in women most commonly arises from organisms of the patient's own intestinal flora (Escherichia coli).</a:t>
            </a: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706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125113" cy="44902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Continue…..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8863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E. coli causes 86% of UTIs, other pathogens, such as </a:t>
            </a:r>
            <a:r>
              <a:rPr lang="en-US" sz="2400" dirty="0" err="1" smtClean="0"/>
              <a:t>Klebsiella</a:t>
            </a:r>
            <a:r>
              <a:rPr lang="en-US" sz="2400" dirty="0" smtClean="0"/>
              <a:t> species, Proteus species, and Staphylococcus </a:t>
            </a:r>
            <a:r>
              <a:rPr lang="en-US" sz="2400" dirty="0" err="1" smtClean="0"/>
              <a:t>saprophyticus</a:t>
            </a:r>
            <a:r>
              <a:rPr lang="en-US" sz="2400" dirty="0" smtClean="0"/>
              <a:t>, may also cause infections.</a:t>
            </a:r>
          </a:p>
          <a:p>
            <a:pPr algn="l" rtl="0"/>
            <a:r>
              <a:rPr lang="en-US" sz="2400" dirty="0" smtClean="0"/>
              <a:t>In men, obstructive abnormalities (strictures, prostatic hyperplasia) are the most frequent cause.</a:t>
            </a:r>
          </a:p>
          <a:p>
            <a:pPr algn="l" rtl="0"/>
            <a:r>
              <a:rPr lang="en-US" sz="2400" dirty="0" smtClean="0"/>
              <a:t>UTI is a considerable source of nosocomial infection and sepsis in older adults.</a:t>
            </a:r>
          </a:p>
          <a:p>
            <a:pPr algn="l" rtl="0"/>
            <a:r>
              <a:rPr lang="en-US" sz="2400" dirty="0" smtClean="0"/>
              <a:t>Upper urinary tract disease may occasionally cause recurrent bladder infection.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8228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chemeClr val="bg1"/>
                </a:solidFill>
              </a:rPr>
              <a:t>Classifications of </a:t>
            </a:r>
            <a:r>
              <a:rPr lang="en-US" b="1" dirty="0" smtClean="0">
                <a:solidFill>
                  <a:schemeClr val="bg1"/>
                </a:solidFill>
              </a:rPr>
              <a:t>infections: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367240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/>
              <a:t>Lower </a:t>
            </a:r>
            <a:r>
              <a:rPr lang="en-US" sz="2400" b="1" dirty="0"/>
              <a:t>urinary tract infections:  </a:t>
            </a:r>
            <a:r>
              <a:rPr lang="en-US" sz="2400" dirty="0"/>
              <a:t>urethritis, prostatitis, </a:t>
            </a:r>
            <a:r>
              <a:rPr lang="en-US" sz="2400" dirty="0" smtClean="0"/>
              <a:t>cystitis.</a:t>
            </a: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b="1" dirty="0" smtClean="0"/>
              <a:t>Upper </a:t>
            </a:r>
            <a:r>
              <a:rPr lang="en-US" sz="2400" b="1" dirty="0"/>
              <a:t>urinary tract infection: </a:t>
            </a:r>
            <a:r>
              <a:rPr lang="en-US" sz="2400" dirty="0"/>
              <a:t>pyelonephritis (inflammation of kidney and renal pelvis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8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solidFill>
                  <a:schemeClr val="bg1"/>
                </a:solidFill>
              </a:rPr>
              <a:t>Risk </a:t>
            </a:r>
            <a:r>
              <a:rPr lang="en-US" b="1" dirty="0" smtClean="0">
                <a:solidFill>
                  <a:schemeClr val="bg1"/>
                </a:solidFill>
              </a:rPr>
              <a:t>Factors: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472608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b="1" dirty="0" smtClean="0"/>
              <a:t>Aging:</a:t>
            </a:r>
            <a:endParaRPr lang="en-US" b="1" dirty="0"/>
          </a:p>
          <a:p>
            <a:pPr marL="1314450" lvl="2" indent="-514350" algn="l" rtl="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incidence of diabetes mellitus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dirty="0" smtClean="0"/>
              <a:t>Increased </a:t>
            </a:r>
            <a:r>
              <a:rPr lang="en-US" dirty="0"/>
              <a:t>risk of urinary stasis</a:t>
            </a:r>
          </a:p>
          <a:p>
            <a:pPr marL="1314450" lvl="2" indent="-514350" algn="l" rtl="0">
              <a:buFont typeface="+mj-lt"/>
              <a:buAutoNum type="alphaUcPeriod"/>
            </a:pPr>
            <a:r>
              <a:rPr lang="en-US" dirty="0" smtClean="0"/>
              <a:t>Impaired </a:t>
            </a:r>
            <a:r>
              <a:rPr lang="en-US" dirty="0"/>
              <a:t>immune response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b="1" dirty="0" smtClean="0"/>
              <a:t>Females</a:t>
            </a:r>
            <a:r>
              <a:rPr lang="en-US" b="1" dirty="0"/>
              <a:t>:  </a:t>
            </a:r>
            <a:r>
              <a:rPr lang="en-US" dirty="0"/>
              <a:t>short urethra, having sexual intercourse, use of contraceptives that alter normal bacteria flora of vagina and </a:t>
            </a:r>
            <a:r>
              <a:rPr lang="en-US" dirty="0" err="1"/>
              <a:t>perineal</a:t>
            </a:r>
            <a:r>
              <a:rPr lang="en-US" dirty="0"/>
              <a:t> tissues; with age increased incidence of cystocele, rectocele (incomplete emptying</a:t>
            </a:r>
            <a:r>
              <a:rPr lang="en-US" dirty="0" smtClean="0"/>
              <a:t>).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 smtClean="0"/>
              <a:t>Males</a:t>
            </a:r>
            <a:r>
              <a:rPr lang="en-US" b="1" dirty="0"/>
              <a:t>:  </a:t>
            </a:r>
            <a:r>
              <a:rPr lang="en-US" dirty="0"/>
              <a:t>prostatic hypertrophy, bacterial prostatitis, anal </a:t>
            </a:r>
            <a:r>
              <a:rPr lang="en-US" dirty="0" smtClean="0"/>
              <a:t>intercourse.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b="1" dirty="0" smtClean="0"/>
              <a:t>Urinary </a:t>
            </a:r>
            <a:r>
              <a:rPr lang="en-US" b="1" dirty="0"/>
              <a:t>tract obstruction:  </a:t>
            </a:r>
            <a:r>
              <a:rPr lang="en-US" dirty="0"/>
              <a:t>tumor or </a:t>
            </a:r>
            <a:r>
              <a:rPr lang="en-US" dirty="0" smtClean="0"/>
              <a:t>calculi, strictures.</a:t>
            </a:r>
            <a:endParaRPr lang="en-US" dirty="0"/>
          </a:p>
          <a:p>
            <a:pPr algn="l" rtl="0">
              <a:buFont typeface="Wingdings" pitchFamily="2" charset="2"/>
              <a:buChar char="ü"/>
            </a:pPr>
            <a:r>
              <a:rPr lang="en-US" dirty="0" smtClean="0"/>
              <a:t>Impaired </a:t>
            </a:r>
            <a:r>
              <a:rPr lang="en-US" dirty="0"/>
              <a:t>bladder </a:t>
            </a:r>
            <a:r>
              <a:rPr lang="en-US" dirty="0" smtClean="0"/>
              <a:t>innervation.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dirty="0"/>
              <a:t>Pregnant women are at increased risk for </a:t>
            </a:r>
            <a:r>
              <a:rPr lang="en-US" dirty="0" smtClean="0"/>
              <a:t>UTI's </a:t>
            </a:r>
            <a:r>
              <a:rPr lang="en-US" dirty="0"/>
              <a:t>starting in week 6 through week 24.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6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Clinical Manifestations: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smtClean="0"/>
              <a:t>Dysuria, frequency, urgency, </a:t>
            </a:r>
            <a:r>
              <a:rPr lang="en-US" sz="2400" dirty="0" err="1" smtClean="0"/>
              <a:t>nocturia</a:t>
            </a:r>
            <a:endParaRPr lang="en-US" sz="2400" dirty="0" smtClean="0"/>
          </a:p>
          <a:p>
            <a:pPr algn="l" rtl="0"/>
            <a:r>
              <a:rPr lang="en-US" sz="2400" dirty="0" err="1" smtClean="0"/>
              <a:t>Suprapubic</a:t>
            </a:r>
            <a:r>
              <a:rPr lang="en-US" sz="2400" dirty="0" smtClean="0"/>
              <a:t> pain and discomfort</a:t>
            </a:r>
          </a:p>
          <a:p>
            <a:pPr algn="l" rtl="0"/>
            <a:r>
              <a:rPr lang="en-US" sz="2400" dirty="0"/>
              <a:t>Blood or mucus in the urine </a:t>
            </a:r>
          </a:p>
          <a:p>
            <a:pPr algn="l" rtl="0"/>
            <a:r>
              <a:rPr lang="en-US" sz="2400" dirty="0"/>
              <a:t>Cramps or pain in the lower abdomen </a:t>
            </a:r>
          </a:p>
          <a:p>
            <a:pPr algn="l" rtl="0"/>
            <a:r>
              <a:rPr lang="en-US" sz="2400" dirty="0"/>
              <a:t>Pain during sexual intercourse </a:t>
            </a:r>
            <a:endParaRPr lang="en-US" sz="2400" dirty="0" smtClean="0"/>
          </a:p>
          <a:p>
            <a:pPr algn="l" rtl="0"/>
            <a:r>
              <a:rPr lang="en-US" sz="2400" dirty="0" smtClean="0"/>
              <a:t>Microscopic or gross hematuria</a:t>
            </a:r>
          </a:p>
          <a:p>
            <a:pPr marL="0" indent="0" algn="l" rtl="0">
              <a:buNone/>
            </a:pPr>
            <a:r>
              <a:rPr lang="en-US" sz="2400" b="1" i="1" dirty="0"/>
              <a:t>Manifestations in older </a:t>
            </a:r>
            <a:r>
              <a:rPr lang="en-US" sz="2400" b="1" i="1" dirty="0" smtClean="0"/>
              <a:t>adults:</a:t>
            </a:r>
            <a:endParaRPr lang="en-US" sz="2400" b="1" i="1" dirty="0"/>
          </a:p>
          <a:p>
            <a:pPr lvl="1" algn="l" rtl="0">
              <a:buFont typeface="Wingdings" pitchFamily="2" charset="2"/>
              <a:buChar char="q"/>
            </a:pPr>
            <a:r>
              <a:rPr lang="en-US" sz="2400" dirty="0" smtClean="0"/>
              <a:t>Change </a:t>
            </a:r>
            <a:r>
              <a:rPr lang="en-US" sz="2400" dirty="0"/>
              <a:t>in behavior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sz="2400" dirty="0" smtClean="0"/>
              <a:t>Acute </a:t>
            </a:r>
            <a:r>
              <a:rPr lang="en-US" sz="2400" dirty="0"/>
              <a:t>confusion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US" sz="2400" dirty="0" smtClean="0"/>
              <a:t>Incontinence</a:t>
            </a:r>
            <a:endParaRPr lang="en-US" sz="2400" dirty="0"/>
          </a:p>
          <a:p>
            <a:pPr marL="0" indent="0" algn="l" rtl="0">
              <a:buNone/>
            </a:pP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0843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TC102455610[[fn=الخريف]]</Template>
  <TotalTime>362</TotalTime>
  <Words>1112</Words>
  <Application>Microsoft Office PowerPoint</Application>
  <PresentationFormat>عرض على الشاشة (3:4)‏</PresentationFormat>
  <Paragraphs>103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Autumn</vt:lpstr>
      <vt:lpstr>LOWER URINARY TRACT INFECTIONS (UTI)</vt:lpstr>
      <vt:lpstr>Overview</vt:lpstr>
      <vt:lpstr>Definition:</vt:lpstr>
      <vt:lpstr>Continue……</vt:lpstr>
      <vt:lpstr>Pathophysiology and Etiology:</vt:lpstr>
      <vt:lpstr>Continue…..</vt:lpstr>
      <vt:lpstr>Classifications of infections:</vt:lpstr>
      <vt:lpstr>Risk Factors:</vt:lpstr>
      <vt:lpstr>Clinical Manifestations:</vt:lpstr>
      <vt:lpstr>Diagnostic Evaluation:</vt:lpstr>
      <vt:lpstr>Continue…..</vt:lpstr>
      <vt:lpstr>Management:</vt:lpstr>
      <vt:lpstr>Continue……</vt:lpstr>
      <vt:lpstr>Continue…….</vt:lpstr>
      <vt:lpstr>Complications:</vt:lpstr>
      <vt:lpstr>Nursing Diagnoses:</vt:lpstr>
      <vt:lpstr>Relieving Pain:</vt:lpstr>
      <vt:lpstr>Increasing Understanding and Practice of Preventive Measures:</vt:lpstr>
      <vt:lpstr>Continue…..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URINARY TRACT INFECTIONS (UTI)</dc:title>
  <dc:creator>Mohammad</dc:creator>
  <cp:lastModifiedBy>Mohammad</cp:lastModifiedBy>
  <cp:revision>15</cp:revision>
  <dcterms:created xsi:type="dcterms:W3CDTF">2012-08-09T21:58:43Z</dcterms:created>
  <dcterms:modified xsi:type="dcterms:W3CDTF">2012-08-15T07:28:08Z</dcterms:modified>
</cp:coreProperties>
</file>