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8" r:id="rId3"/>
    <p:sldId id="257" r:id="rId4"/>
    <p:sldId id="266" r:id="rId5"/>
    <p:sldId id="285" r:id="rId6"/>
    <p:sldId id="265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9" r:id="rId15"/>
    <p:sldId id="270" r:id="rId16"/>
    <p:sldId id="271" r:id="rId17"/>
    <p:sldId id="279" r:id="rId18"/>
    <p:sldId id="272" r:id="rId19"/>
    <p:sldId id="274" r:id="rId20"/>
    <p:sldId id="273" r:id="rId21"/>
    <p:sldId id="275" r:id="rId22"/>
    <p:sldId id="276" r:id="rId23"/>
    <p:sldId id="277" r:id="rId24"/>
    <p:sldId id="278" r:id="rId25"/>
    <p:sldId id="280" r:id="rId26"/>
    <p:sldId id="281" r:id="rId27"/>
    <p:sldId id="286" r:id="rId2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88E1-3A9E-4F07-9354-07466EEF0CE0}" type="datetimeFigureOut">
              <a:rPr lang="ar-SA" smtClean="0"/>
              <a:t>07/11/1433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8D3A-5E91-4084-A100-FB7CE2969C5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89957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88E1-3A9E-4F07-9354-07466EEF0CE0}" type="datetimeFigureOut">
              <a:rPr lang="ar-SA" smtClean="0"/>
              <a:t>07/11/1433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8D3A-5E91-4084-A100-FB7CE2969C5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70796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88E1-3A9E-4F07-9354-07466EEF0CE0}" type="datetimeFigureOut">
              <a:rPr lang="ar-SA" smtClean="0"/>
              <a:t>07/11/1433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8D3A-5E91-4084-A100-FB7CE2969C5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3509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88E1-3A9E-4F07-9354-07466EEF0CE0}" type="datetimeFigureOut">
              <a:rPr lang="ar-SA" smtClean="0"/>
              <a:t>07/11/1433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8D3A-5E91-4084-A100-FB7CE2969C5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45449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88E1-3A9E-4F07-9354-07466EEF0CE0}" type="datetimeFigureOut">
              <a:rPr lang="ar-SA" smtClean="0"/>
              <a:t>07/11/1433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8D3A-5E91-4084-A100-FB7CE2969C5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5201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88E1-3A9E-4F07-9354-07466EEF0CE0}" type="datetimeFigureOut">
              <a:rPr lang="ar-SA" smtClean="0"/>
              <a:t>07/11/1433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8D3A-5E91-4084-A100-FB7CE2969C5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78778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88E1-3A9E-4F07-9354-07466EEF0CE0}" type="datetimeFigureOut">
              <a:rPr lang="ar-SA" smtClean="0"/>
              <a:t>07/11/1433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8D3A-5E91-4084-A100-FB7CE2969C5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52741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88E1-3A9E-4F07-9354-07466EEF0CE0}" type="datetimeFigureOut">
              <a:rPr lang="ar-SA" smtClean="0"/>
              <a:t>07/11/1433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8D3A-5E91-4084-A100-FB7CE2969C5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93791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88E1-3A9E-4F07-9354-07466EEF0CE0}" type="datetimeFigureOut">
              <a:rPr lang="ar-SA" smtClean="0"/>
              <a:t>07/11/1433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8D3A-5E91-4084-A100-FB7CE2969C5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41108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88E1-3A9E-4F07-9354-07466EEF0CE0}" type="datetimeFigureOut">
              <a:rPr lang="ar-SA" smtClean="0"/>
              <a:t>07/11/1433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8D3A-5E91-4084-A100-FB7CE2969C5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23262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88E1-3A9E-4F07-9354-07466EEF0CE0}" type="datetimeFigureOut">
              <a:rPr lang="ar-SA" smtClean="0"/>
              <a:t>07/11/1433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8D3A-5E91-4084-A100-FB7CE2969C5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22061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B88E1-3A9E-4F07-9354-07466EEF0CE0}" type="datetimeFigureOut">
              <a:rPr lang="ar-SA" smtClean="0"/>
              <a:t>07/11/1433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78D3A-5E91-4084-A100-FB7CE2969C5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67454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082551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b="1" dirty="0" smtClean="0"/>
              <a:t>GASTROINTESTINAL (G.I) BLEEDING</a:t>
            </a:r>
            <a:endParaRPr lang="ar-SA" b="1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971600" y="3886200"/>
            <a:ext cx="7128792" cy="766936"/>
          </a:xfrm>
        </p:spPr>
        <p:txBody>
          <a:bodyPr/>
          <a:lstStyle/>
          <a:p>
            <a:r>
              <a:rPr lang="en-US" b="1" dirty="0" err="1" smtClean="0">
                <a:solidFill>
                  <a:schemeClr val="tx1"/>
                </a:solidFill>
              </a:rPr>
              <a:t>Fadi</a:t>
            </a:r>
            <a:r>
              <a:rPr lang="en-US" b="1" dirty="0" smtClean="0">
                <a:solidFill>
                  <a:schemeClr val="tx1"/>
                </a:solidFill>
              </a:rPr>
              <a:t> J. Zaben RN MSN</a:t>
            </a:r>
            <a:endParaRPr lang="ar-S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7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b="1" dirty="0" smtClean="0"/>
              <a:t>Clinical Manifestations:</a:t>
            </a: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>
            <a:normAutofit/>
          </a:bodyPr>
          <a:lstStyle/>
          <a:p>
            <a:pPr algn="l" rtl="0"/>
            <a:r>
              <a:rPr lang="en-US" b="1" u="sng" dirty="0" smtClean="0"/>
              <a:t>Characteristics of Blood:</a:t>
            </a:r>
          </a:p>
          <a:p>
            <a:pPr lvl="1" algn="l" rtl="0">
              <a:buFont typeface="Wingdings" pitchFamily="2" charset="2"/>
              <a:buChar char="ü"/>
            </a:pPr>
            <a:r>
              <a:rPr lang="en-US" b="1" dirty="0" smtClean="0"/>
              <a:t>Bright red: </a:t>
            </a:r>
            <a:r>
              <a:rPr lang="en-US" dirty="0" smtClean="0"/>
              <a:t>vomited from high in esophagus (hematemesis): from rectum or distal colon (coating stool).</a:t>
            </a:r>
          </a:p>
          <a:p>
            <a:pPr lvl="1" algn="l" rtl="0">
              <a:buFont typeface="Wingdings" pitchFamily="2" charset="2"/>
              <a:buChar char="ü"/>
            </a:pPr>
            <a:r>
              <a:rPr lang="en-US" b="1" dirty="0" smtClean="0"/>
              <a:t>Mixed with dark red: </a:t>
            </a:r>
            <a:r>
              <a:rPr lang="en-US" dirty="0" smtClean="0"/>
              <a:t>higher up in colon and small intestine: mixed with stool.</a:t>
            </a:r>
          </a:p>
          <a:p>
            <a:pPr lvl="1" algn="l" rtl="0">
              <a:buFont typeface="Wingdings" pitchFamily="2" charset="2"/>
              <a:buChar char="ü"/>
            </a:pPr>
            <a:r>
              <a:rPr lang="en-US" b="1" dirty="0" smtClean="0"/>
              <a:t>Shades of black (coffee ground‌): </a:t>
            </a:r>
            <a:r>
              <a:rPr lang="en-US" dirty="0" smtClean="0"/>
              <a:t>esophagus, stomach, and duodenum; vomitus from these areas.</a:t>
            </a:r>
          </a:p>
          <a:p>
            <a:pPr lvl="1" algn="l" rtl="0">
              <a:buFont typeface="Wingdings" pitchFamily="2" charset="2"/>
              <a:buChar char="ü"/>
            </a:pPr>
            <a:r>
              <a:rPr lang="en-US" b="1" dirty="0" smtClean="0"/>
              <a:t>Tarry stool (melena): </a:t>
            </a:r>
            <a:r>
              <a:rPr lang="en-US" dirty="0" smtClean="0"/>
              <a:t>occurs in patient who accumulates excessive blood in the stomach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22485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pPr algn="l" rtl="0"/>
            <a:r>
              <a:rPr lang="en-US" sz="3200" b="1" u="sng" dirty="0" smtClean="0"/>
              <a:t>Signs and Symptoms of Bleeding:</a:t>
            </a:r>
            <a:endParaRPr lang="ar-SA" sz="3200" b="1" u="sng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88632"/>
          </a:xfrm>
        </p:spPr>
        <p:txBody>
          <a:bodyPr>
            <a:normAutofit fontScale="92500" lnSpcReduction="10000"/>
          </a:bodyPr>
          <a:lstStyle/>
          <a:p>
            <a:pPr algn="l" rtl="0">
              <a:buFont typeface="Wingdings" pitchFamily="2" charset="2"/>
              <a:buChar char="ü"/>
            </a:pPr>
            <a:r>
              <a:rPr lang="en-US" b="1" dirty="0" smtClean="0"/>
              <a:t>Massive bleeding:</a:t>
            </a:r>
          </a:p>
          <a:p>
            <a:pPr lvl="1" algn="l" rtl="0">
              <a:buFont typeface="Wingdings" pitchFamily="2" charset="2"/>
              <a:buChar char="Ø"/>
            </a:pPr>
            <a:r>
              <a:rPr lang="en-US" dirty="0" smtClean="0"/>
              <a:t>Acute, bright red hematemesis or large amount of melena with clots in the stool.</a:t>
            </a:r>
          </a:p>
          <a:p>
            <a:pPr lvl="1" algn="l" rtl="0">
              <a:buFont typeface="Wingdings" pitchFamily="2" charset="2"/>
              <a:buChar char="Ø"/>
            </a:pPr>
            <a:r>
              <a:rPr lang="en-US" dirty="0" smtClean="0"/>
              <a:t>Rapid pulse, drop in BP, </a:t>
            </a:r>
            <a:r>
              <a:rPr lang="en-US" dirty="0" err="1" smtClean="0"/>
              <a:t>hypovolemia</a:t>
            </a:r>
            <a:r>
              <a:rPr lang="en-US" dirty="0" smtClean="0"/>
              <a:t>, and shock.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b="1" dirty="0" err="1" smtClean="0"/>
              <a:t>Subacute</a:t>
            </a:r>
            <a:r>
              <a:rPr lang="en-US" b="1" dirty="0" smtClean="0"/>
              <a:t> bleeding:</a:t>
            </a:r>
          </a:p>
          <a:p>
            <a:pPr lvl="1" algn="l" rtl="0">
              <a:buFont typeface="Wingdings" pitchFamily="2" charset="2"/>
              <a:buChar char="Ø"/>
            </a:pPr>
            <a:r>
              <a:rPr lang="en-US" dirty="0" smtClean="0"/>
              <a:t>Intermittent melena or coffee-ground emesis.</a:t>
            </a:r>
          </a:p>
          <a:p>
            <a:pPr lvl="1" algn="l" rtl="0">
              <a:buFont typeface="Wingdings" pitchFamily="2" charset="2"/>
              <a:buChar char="Ø"/>
            </a:pPr>
            <a:r>
              <a:rPr lang="en-US" dirty="0" smtClean="0"/>
              <a:t>Hypotension.</a:t>
            </a:r>
          </a:p>
          <a:p>
            <a:pPr lvl="1" algn="l" rtl="0">
              <a:buFont typeface="Wingdings" pitchFamily="2" charset="2"/>
              <a:buChar char="Ø"/>
            </a:pPr>
            <a:r>
              <a:rPr lang="en-US" dirty="0" smtClean="0"/>
              <a:t>Weakness, dizziness.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b="1" dirty="0" smtClean="0"/>
              <a:t>Chronic bleeding:</a:t>
            </a:r>
          </a:p>
          <a:p>
            <a:pPr lvl="1" algn="l" rtl="0">
              <a:buFont typeface="Wingdings" pitchFamily="2" charset="2"/>
              <a:buChar char="Ø"/>
            </a:pPr>
            <a:r>
              <a:rPr lang="en-US" dirty="0" smtClean="0"/>
              <a:t>Intermittent appearance of blood.</a:t>
            </a:r>
          </a:p>
          <a:p>
            <a:pPr lvl="1" algn="l" rtl="0">
              <a:buFont typeface="Wingdings" pitchFamily="2" charset="2"/>
              <a:buChar char="Ø"/>
            </a:pPr>
            <a:r>
              <a:rPr lang="en-US" dirty="0" smtClean="0"/>
              <a:t>Increased weakness, paleness, or shortness of breath.</a:t>
            </a:r>
          </a:p>
          <a:p>
            <a:pPr lvl="1" algn="l" rtl="0">
              <a:buFont typeface="Wingdings" pitchFamily="2" charset="2"/>
              <a:buChar char="Ø"/>
            </a:pPr>
            <a:r>
              <a:rPr lang="en-US" dirty="0" smtClean="0"/>
              <a:t>Occult blood.</a:t>
            </a:r>
          </a:p>
          <a:p>
            <a:pPr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5775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b="1" dirty="0" smtClean="0"/>
              <a:t>Diagnosis:</a:t>
            </a: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rmAutofit fontScale="92500"/>
          </a:bodyPr>
          <a:lstStyle/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It is not difficult to diagnose bleeding, but it may be difficult to locate the source of bleeding.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History: change in bowel pattern, presence of pain or tenderness, recent intake of food and what kind, alcohol consumption, such drugs as aspirin or steroids.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Complete blood count (CBC) (hemoglobin, hematocrit, platelets) and coagulation studies (partial </a:t>
            </a:r>
            <a:r>
              <a:rPr lang="en-US" dirty="0" err="1" smtClean="0"/>
              <a:t>thromboplastin</a:t>
            </a:r>
            <a:r>
              <a:rPr lang="en-US" dirty="0" smtClean="0"/>
              <a:t> time, </a:t>
            </a:r>
            <a:r>
              <a:rPr lang="en-US" dirty="0" err="1" smtClean="0"/>
              <a:t>prothrombin</a:t>
            </a:r>
            <a:r>
              <a:rPr lang="en-US" dirty="0" smtClean="0"/>
              <a:t> time with international normalized ratio) may show abnormalities.</a:t>
            </a:r>
          </a:p>
        </p:txBody>
      </p:sp>
    </p:spTree>
    <p:extLst>
      <p:ext uri="{BB962C8B-B14F-4D97-AF65-F5344CB8AC3E}">
        <p14:creationId xmlns:p14="http://schemas.microsoft.com/office/powerpoint/2010/main" val="65832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l" rtl="0"/>
            <a:r>
              <a:rPr lang="en-US" b="1" dirty="0" smtClean="0"/>
              <a:t>Continue…..</a:t>
            </a: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392488"/>
          </a:xfrm>
        </p:spPr>
        <p:txBody>
          <a:bodyPr/>
          <a:lstStyle/>
          <a:p>
            <a:pPr marL="514350" indent="-514350" algn="l" rtl="0">
              <a:buFont typeface="+mj-lt"/>
              <a:buAutoNum type="arabicPeriod" startAt="4"/>
            </a:pPr>
            <a:r>
              <a:rPr lang="en-US" dirty="0" smtClean="0"/>
              <a:t>Lower and Upper Endoscopy: identifies source of bleeding, determines risk of </a:t>
            </a:r>
            <a:r>
              <a:rPr lang="en-US" dirty="0" smtClean="0"/>
              <a:t>re-bleeding</a:t>
            </a:r>
            <a:r>
              <a:rPr lang="en-US" dirty="0" smtClean="0"/>
              <a:t>, and provides endoscopic therapy if needed.</a:t>
            </a:r>
          </a:p>
          <a:p>
            <a:pPr marL="514350" indent="-514350" algn="l" rtl="0">
              <a:buFont typeface="+mj-lt"/>
              <a:buAutoNum type="arabicPeriod" startAt="4"/>
            </a:pPr>
            <a:r>
              <a:rPr lang="en-US" dirty="0" smtClean="0"/>
              <a:t>Imaging may detect etiology of bleeding.</a:t>
            </a:r>
          </a:p>
          <a:p>
            <a:pPr marL="514350" indent="-514350" algn="l" rtl="0">
              <a:buFont typeface="+mj-lt"/>
              <a:buAutoNum type="arabicPeriod" startAt="4"/>
            </a:pPr>
            <a:r>
              <a:rPr lang="en-US" dirty="0" smtClean="0"/>
              <a:t>Test of stool for occult blood.</a:t>
            </a:r>
          </a:p>
        </p:txBody>
      </p:sp>
    </p:spTree>
    <p:extLst>
      <p:ext uri="{BB962C8B-B14F-4D97-AF65-F5344CB8AC3E}">
        <p14:creationId xmlns:p14="http://schemas.microsoft.com/office/powerpoint/2010/main" val="194461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7416824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5523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b="1" dirty="0" smtClean="0"/>
              <a:t>Management:</a:t>
            </a: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algn="l" rtl="0">
              <a:lnSpc>
                <a:spcPct val="150000"/>
              </a:lnSpc>
            </a:pPr>
            <a:r>
              <a:rPr lang="en-US" dirty="0" smtClean="0"/>
              <a:t>Based on Etiology.</a:t>
            </a:r>
          </a:p>
          <a:p>
            <a:pPr algn="l" rtl="0">
              <a:lnSpc>
                <a:spcPct val="150000"/>
              </a:lnSpc>
            </a:pPr>
            <a:r>
              <a:rPr lang="en-US" dirty="0" smtClean="0"/>
              <a:t>Emergency Intervention.</a:t>
            </a:r>
          </a:p>
          <a:p>
            <a:pPr algn="l" rtl="0">
              <a:lnSpc>
                <a:spcPct val="150000"/>
              </a:lnSpc>
            </a:pPr>
            <a:r>
              <a:rPr lang="en-US" dirty="0" smtClean="0"/>
              <a:t>Nasogastric Intubation.</a:t>
            </a:r>
          </a:p>
          <a:p>
            <a:pPr algn="l" rtl="0">
              <a:lnSpc>
                <a:spcPct val="150000"/>
              </a:lnSpc>
            </a:pPr>
            <a:r>
              <a:rPr lang="en-US" dirty="0" smtClean="0"/>
              <a:t>Other Measures.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347970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b="1" dirty="0" smtClean="0"/>
              <a:t>Based on Etiology:</a:t>
            </a: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36504"/>
          </a:xfrm>
        </p:spPr>
        <p:txBody>
          <a:bodyPr>
            <a:normAutofit/>
          </a:bodyPr>
          <a:lstStyle/>
          <a:p>
            <a:pPr marL="514350" indent="-514350" algn="l" rtl="0">
              <a:buFont typeface="+mj-lt"/>
              <a:buAutoNum type="arabicPeriod"/>
            </a:pPr>
            <a:r>
              <a:rPr lang="en-US" sz="3000" dirty="0" smtClean="0"/>
              <a:t>If aspirin or NSAIDs are the cause, discontinue medication and treat bleeding.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3000" dirty="0" smtClean="0"/>
              <a:t>If ulcer is the cause, medications, dietary and lifestyle modifications.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3000" dirty="0" smtClean="0"/>
              <a:t>Therapeutic endoscopic procedure (cautery, injection).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3000" dirty="0" smtClean="0"/>
              <a:t>Surgery may be indicated for cancers, inflammatory diseases, and vascular disorders.</a:t>
            </a:r>
            <a:endParaRPr lang="ar-SA" sz="3000" dirty="0"/>
          </a:p>
        </p:txBody>
      </p:sp>
    </p:spTree>
    <p:extLst>
      <p:ext uri="{BB962C8B-B14F-4D97-AF65-F5344CB8AC3E}">
        <p14:creationId xmlns:p14="http://schemas.microsoft.com/office/powerpoint/2010/main" val="345333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76" y="836712"/>
            <a:ext cx="3811976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620688"/>
            <a:ext cx="4038773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932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b="1" dirty="0" smtClean="0"/>
              <a:t>Emergency Intervention:</a:t>
            </a: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3"/>
          </a:xfrm>
        </p:spPr>
        <p:txBody>
          <a:bodyPr>
            <a:normAutofit/>
          </a:bodyPr>
          <a:lstStyle/>
          <a:p>
            <a:pPr marL="514350" indent="-514350" algn="l" rtl="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Patient remains on NPO status.</a:t>
            </a:r>
          </a:p>
          <a:p>
            <a:pPr marL="514350" indent="-514350" algn="l" rtl="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I.V. lines and oxygen therapy initiated.</a:t>
            </a:r>
          </a:p>
          <a:p>
            <a:pPr marL="514350" indent="-514350" algn="l" rtl="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If life-threatening bleeding occurs, treat shock, administer blood replacement, intra-arterial vasopressin or embolization.</a:t>
            </a:r>
          </a:p>
          <a:p>
            <a:pPr marL="514350" indent="-514350" algn="l" rtl="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Surgical therapy, if indicated.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55762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b="1" dirty="0" smtClean="0"/>
              <a:t>Nasogastric Intubation:</a:t>
            </a: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>
            <a:normAutofit/>
          </a:bodyPr>
          <a:lstStyle/>
          <a:p>
            <a:pPr marL="514350" indent="-514350" algn="l" rtl="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An NG tube should be in place for most patients with acute or upper GI bleeding.</a:t>
            </a:r>
          </a:p>
          <a:p>
            <a:pPr marL="514350" indent="-514350" algn="l" rtl="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If the aspirate continues to be bloody after 2 to 3 L of tap water lavage, the patient may have an active bleed requiring more emergent intervention or endoscopic therapy.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2241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b="1" dirty="0" smtClean="0"/>
              <a:t>Normal Anatomy:</a:t>
            </a:r>
            <a:endParaRPr lang="ar-SA" b="1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1628800"/>
            <a:ext cx="4040188" cy="4497363"/>
          </a:xfrm>
        </p:spPr>
        <p:txBody>
          <a:bodyPr/>
          <a:lstStyle/>
          <a:p>
            <a:endParaRPr lang="ar-SA" dirty="0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1772816"/>
            <a:ext cx="4319463" cy="4680520"/>
          </a:xfrm>
        </p:spPr>
        <p:txBody>
          <a:bodyPr>
            <a:normAutofit/>
          </a:bodyPr>
          <a:lstStyle/>
          <a:p>
            <a:pPr marL="0" indent="0" algn="l" rtl="0">
              <a:lnSpc>
                <a:spcPct val="150000"/>
              </a:lnSpc>
              <a:buNone/>
            </a:pPr>
            <a:r>
              <a:rPr lang="en-US" dirty="0" smtClean="0"/>
              <a:t>The gastrointestinal tract starts at the mouth, which leads to the esophagus, stomach, small intestine, colon, and finally, the rectum and anus. The GI tract is a long, hollow, muscular tube through which food passes and nutrients are absorbed.</a:t>
            </a:r>
          </a:p>
          <a:p>
            <a:pPr marL="0" indent="0" algn="l" rtl="0">
              <a:buNone/>
            </a:pPr>
            <a:endParaRPr lang="ar-S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4320480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126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b="1" dirty="0" smtClean="0"/>
              <a:t>Other Measures………</a:t>
            </a: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124744"/>
            <a:ext cx="8435280" cy="5472608"/>
          </a:xfrm>
        </p:spPr>
        <p:txBody>
          <a:bodyPr>
            <a:normAutofit fontScale="92500" lnSpcReduction="10000"/>
          </a:bodyPr>
          <a:lstStyle/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Electrocoagulation using a heater probe.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Injection of </a:t>
            </a:r>
            <a:r>
              <a:rPr lang="en-US" dirty="0" err="1" smtClean="0"/>
              <a:t>sclerosant</a:t>
            </a:r>
            <a:r>
              <a:rPr lang="en-US" dirty="0" smtClean="0"/>
              <a:t> or epinephrine.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Endoscopy used in conjunction with management measures as well as in diagnostic evaluation.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Pharmacotherapy depends on cause; can include histamine blockers as either continuous I.V. (preferred) or bolus infusion to block the acid-secreting action of histamine. Intra-arterial vasopressin can be used to slow or stop active bleeding from diverticulum or vascular </a:t>
            </a:r>
            <a:r>
              <a:rPr lang="en-US" dirty="0" err="1" smtClean="0"/>
              <a:t>ectasia</a:t>
            </a:r>
            <a:r>
              <a:rPr lang="en-US" dirty="0" smtClean="0"/>
              <a:t>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Surgery is indicated when more conservative measures fail.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70535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b="1" dirty="0" smtClean="0"/>
              <a:t>Complications:</a:t>
            </a: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4320480"/>
          </a:xfrm>
        </p:spPr>
        <p:txBody>
          <a:bodyPr/>
          <a:lstStyle/>
          <a:p>
            <a:pPr marL="514350" indent="-514350" algn="l" rtl="0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/>
              <a:t>Hemorrhage.</a:t>
            </a:r>
          </a:p>
          <a:p>
            <a:pPr marL="514350" indent="-514350" algn="l" rtl="0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/>
              <a:t>Shock.</a:t>
            </a:r>
          </a:p>
          <a:p>
            <a:pPr marL="514350" indent="-514350" algn="l" rtl="0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/>
              <a:t>Death.</a:t>
            </a:r>
          </a:p>
          <a:p>
            <a:pPr marL="0" indent="0" algn="l" rtl="0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8363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b="1" dirty="0"/>
              <a:t>Nursing </a:t>
            </a:r>
            <a:r>
              <a:rPr lang="en-US" b="1" dirty="0" smtClean="0"/>
              <a:t>Assessment:</a:t>
            </a: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7504" y="836712"/>
            <a:ext cx="9145016" cy="5904656"/>
          </a:xfrm>
        </p:spPr>
        <p:txBody>
          <a:bodyPr>
            <a:normAutofit fontScale="92500"/>
          </a:bodyPr>
          <a:lstStyle/>
          <a:p>
            <a:pPr algn="l" rtl="0"/>
            <a:r>
              <a:rPr lang="en-US" dirty="0"/>
              <a:t>Obtain history regarding:</a:t>
            </a:r>
          </a:p>
          <a:p>
            <a:pPr lvl="2" algn="l" rtl="0">
              <a:buFont typeface="Wingdings" pitchFamily="2" charset="2"/>
              <a:buChar char="ü"/>
            </a:pPr>
            <a:r>
              <a:rPr lang="en-US" dirty="0"/>
              <a:t>Change in bowel patterns or hemorrhoids.</a:t>
            </a:r>
          </a:p>
          <a:p>
            <a:pPr lvl="2" algn="l" rtl="0">
              <a:buFont typeface="Wingdings" pitchFamily="2" charset="2"/>
              <a:buChar char="ü"/>
            </a:pPr>
            <a:r>
              <a:rPr lang="en-US" dirty="0"/>
              <a:t>Change in color of stools (dark black, red, or streaked with blood).</a:t>
            </a:r>
          </a:p>
          <a:p>
            <a:pPr lvl="2" algn="l" rtl="0">
              <a:buFont typeface="Wingdings" pitchFamily="2" charset="2"/>
              <a:buChar char="ü"/>
            </a:pPr>
            <a:r>
              <a:rPr lang="en-US" dirty="0"/>
              <a:t>Alcohol consumption.</a:t>
            </a:r>
          </a:p>
          <a:p>
            <a:pPr lvl="2" algn="l" rtl="0">
              <a:buFont typeface="Wingdings" pitchFamily="2" charset="2"/>
              <a:buChar char="ü"/>
            </a:pPr>
            <a:r>
              <a:rPr lang="en-US" dirty="0"/>
              <a:t>Medications, such as aspirin, NSAIDs, antibiotics, anticoagulants, corticosteroids.</a:t>
            </a:r>
          </a:p>
          <a:p>
            <a:pPr lvl="2" algn="l" rtl="0">
              <a:buFont typeface="Wingdings" pitchFamily="2" charset="2"/>
              <a:buChar char="ü"/>
            </a:pPr>
            <a:r>
              <a:rPr lang="en-US" dirty="0"/>
              <a:t>Hematemesis.</a:t>
            </a:r>
          </a:p>
          <a:p>
            <a:pPr lvl="2" algn="l" rtl="0">
              <a:buFont typeface="Wingdings" pitchFamily="2" charset="2"/>
              <a:buChar char="ü"/>
            </a:pPr>
            <a:r>
              <a:rPr lang="en-US" dirty="0"/>
              <a:t>Other medical conditions.</a:t>
            </a:r>
          </a:p>
          <a:p>
            <a:pPr algn="l" rtl="0"/>
            <a:r>
              <a:rPr lang="en-US" dirty="0"/>
              <a:t>Evaluate for presence of abdominal pain or tenderness.</a:t>
            </a:r>
          </a:p>
          <a:p>
            <a:pPr algn="l" rtl="0"/>
            <a:r>
              <a:rPr lang="en-US" dirty="0"/>
              <a:t>Monitor vital signs and laboratory tests for changes that indicate bleeding (hemoglobin, hematocrit, platelet count, coagulation studies).</a:t>
            </a:r>
          </a:p>
          <a:p>
            <a:pPr algn="l" rtl="0"/>
            <a:r>
              <a:rPr lang="en-US" dirty="0"/>
              <a:t>Test for occult blood, if indicated.</a:t>
            </a:r>
          </a:p>
          <a:p>
            <a:pPr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21234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l" rtl="0"/>
            <a:r>
              <a:rPr lang="en-US" b="1" dirty="0"/>
              <a:t>Nursing Diagnoses</a:t>
            </a:r>
            <a:r>
              <a:rPr lang="en-US" b="1" dirty="0" smtClean="0"/>
              <a:t>:</a:t>
            </a: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340768"/>
            <a:ext cx="8507288" cy="4785395"/>
          </a:xfrm>
        </p:spPr>
        <p:txBody>
          <a:bodyPr/>
          <a:lstStyle/>
          <a:p>
            <a:pPr marL="514350" indent="-514350" algn="l" rtl="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Deficient </a:t>
            </a:r>
            <a:r>
              <a:rPr lang="en-US" dirty="0"/>
              <a:t>Fluid Volume related to blood </a:t>
            </a:r>
            <a:r>
              <a:rPr lang="en-US" dirty="0" smtClean="0"/>
              <a:t>loss.</a:t>
            </a:r>
            <a:endParaRPr lang="en-US" dirty="0"/>
          </a:p>
          <a:p>
            <a:pPr marL="514350" indent="-514350" algn="l" rtl="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Imbalanced Nutrition: Less Than Body Requirements related to nausea, vomiting, </a:t>
            </a:r>
            <a:r>
              <a:rPr lang="en-US" dirty="0" smtClean="0"/>
              <a:t>diarrhea</a:t>
            </a:r>
            <a:r>
              <a:rPr lang="en-US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96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b="1" dirty="0"/>
              <a:t>Nursing </a:t>
            </a:r>
            <a:r>
              <a:rPr lang="en-US" b="1" dirty="0" smtClean="0"/>
              <a:t>Interventions:</a:t>
            </a: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88632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dirty="0" smtClean="0"/>
              <a:t>1. </a:t>
            </a:r>
            <a:r>
              <a:rPr lang="en-US" b="1" u="sng" dirty="0" smtClean="0"/>
              <a:t>Attaining </a:t>
            </a:r>
            <a:r>
              <a:rPr lang="en-US" b="1" u="sng" dirty="0"/>
              <a:t>Normal Fluid </a:t>
            </a:r>
            <a:r>
              <a:rPr lang="en-US" b="1" u="sng" dirty="0" smtClean="0"/>
              <a:t>Volume:</a:t>
            </a:r>
            <a:endParaRPr lang="en-US" b="1" u="sng" dirty="0"/>
          </a:p>
          <a:p>
            <a:pPr marL="914400" lvl="1" indent="-514350" algn="l" rtl="0">
              <a:buFont typeface="+mj-lt"/>
              <a:buAutoNum type="alphaUcPeriod"/>
            </a:pPr>
            <a:r>
              <a:rPr lang="en-US" dirty="0"/>
              <a:t>Maintain NG tube and NPO status to rest GI tract and evaluate bleeding.</a:t>
            </a:r>
          </a:p>
          <a:p>
            <a:pPr marL="914400" lvl="1" indent="-514350" algn="l" rtl="0">
              <a:buFont typeface="+mj-lt"/>
              <a:buAutoNum type="alphaUcPeriod"/>
            </a:pPr>
            <a:r>
              <a:rPr lang="en-US" dirty="0"/>
              <a:t>Monitor intake and output as ordered to evaluate fluid status.</a:t>
            </a:r>
          </a:p>
          <a:p>
            <a:pPr marL="914400" lvl="1" indent="-514350" algn="l" rtl="0">
              <a:buFont typeface="+mj-lt"/>
              <a:buAutoNum type="alphaUcPeriod"/>
            </a:pPr>
            <a:r>
              <a:rPr lang="en-US" dirty="0"/>
              <a:t>Monitor vital signs as ordered.</a:t>
            </a:r>
          </a:p>
          <a:p>
            <a:pPr marL="914400" lvl="1" indent="-514350" algn="l" rtl="0">
              <a:buFont typeface="+mj-lt"/>
              <a:buAutoNum type="alphaUcPeriod"/>
            </a:pPr>
            <a:r>
              <a:rPr lang="en-US" dirty="0"/>
              <a:t>Observe for changes indicating shock, such as tachycardia, hypotension, increased respirations, decreased urine output, change in mental status.</a:t>
            </a:r>
          </a:p>
          <a:p>
            <a:pPr marL="914400" lvl="1" indent="-514350" algn="l" rtl="0">
              <a:buFont typeface="+mj-lt"/>
              <a:buAutoNum type="alphaUcPeriod"/>
            </a:pPr>
            <a:r>
              <a:rPr lang="en-US" dirty="0"/>
              <a:t>Administer I.V. fluids and blood products as ordered to maintain volume.</a:t>
            </a:r>
          </a:p>
          <a:p>
            <a:pPr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664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pPr algn="l" rtl="0"/>
            <a:r>
              <a:rPr lang="en-US" sz="2400" b="1" dirty="0" smtClean="0"/>
              <a:t>Continue………</a:t>
            </a:r>
            <a:endParaRPr lang="ar-SA" sz="24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3528" y="764704"/>
            <a:ext cx="8363272" cy="5616624"/>
          </a:xfrm>
        </p:spPr>
        <p:txBody>
          <a:bodyPr/>
          <a:lstStyle/>
          <a:p>
            <a:pPr marL="0" indent="0" algn="l" rtl="0">
              <a:buNone/>
            </a:pPr>
            <a:r>
              <a:rPr lang="en-US" b="1" dirty="0" smtClean="0"/>
              <a:t>2. </a:t>
            </a:r>
            <a:r>
              <a:rPr lang="en-US" b="1" u="sng" dirty="0" smtClean="0"/>
              <a:t>Attaining </a:t>
            </a:r>
            <a:r>
              <a:rPr lang="en-US" b="1" u="sng" dirty="0"/>
              <a:t>Balanced Nutritional </a:t>
            </a:r>
            <a:r>
              <a:rPr lang="en-US" b="1" u="sng" dirty="0" smtClean="0"/>
              <a:t>Status:</a:t>
            </a:r>
            <a:endParaRPr lang="en-US" b="1" u="sng" dirty="0"/>
          </a:p>
          <a:p>
            <a:pPr marL="914400" lvl="1" indent="-514350" algn="l" rtl="0">
              <a:buFont typeface="+mj-lt"/>
              <a:buAutoNum type="alphaUcPeriod"/>
            </a:pPr>
            <a:r>
              <a:rPr lang="en-US" dirty="0"/>
              <a:t>Weigh daily to monitor caloric status.</a:t>
            </a:r>
          </a:p>
          <a:p>
            <a:pPr marL="914400" lvl="1" indent="-514350" algn="l" rtl="0">
              <a:buFont typeface="+mj-lt"/>
              <a:buAutoNum type="alphaUcPeriod"/>
            </a:pPr>
            <a:r>
              <a:rPr lang="en-US" dirty="0"/>
              <a:t>Administer I.V. fluids, TPN if ordered to promote hydration and nutrition while on oral restrictions.</a:t>
            </a:r>
          </a:p>
          <a:p>
            <a:pPr marL="914400" lvl="1" indent="-514350" algn="l" rtl="0">
              <a:buFont typeface="+mj-lt"/>
              <a:buAutoNum type="alphaUcPeriod"/>
            </a:pPr>
            <a:r>
              <a:rPr lang="en-US" dirty="0"/>
              <a:t>Begin liquids when patient is no longer NPO. Advance diet as tolerated. Diet should be high-calorie, high-protein. Frequent, small feedings may be indicated.</a:t>
            </a:r>
          </a:p>
          <a:p>
            <a:pPr marL="914400" lvl="1" indent="-514350" algn="l" rtl="0">
              <a:buFont typeface="+mj-lt"/>
              <a:buAutoNum type="alphaUcPeriod"/>
            </a:pPr>
            <a:r>
              <a:rPr lang="en-US" dirty="0"/>
              <a:t>Offer snacks; high-protein supplements.</a:t>
            </a:r>
          </a:p>
        </p:txBody>
      </p:sp>
    </p:spTree>
    <p:extLst>
      <p:ext uri="{BB962C8B-B14F-4D97-AF65-F5344CB8AC3E}">
        <p14:creationId xmlns:p14="http://schemas.microsoft.com/office/powerpoint/2010/main" val="36000072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l" rtl="0"/>
            <a:r>
              <a:rPr lang="en-US" sz="3200" b="1" dirty="0"/>
              <a:t>Patient Education and Health </a:t>
            </a:r>
            <a:r>
              <a:rPr lang="en-US" sz="3200" b="1" dirty="0" smtClean="0"/>
              <a:t>Maintenance:</a:t>
            </a:r>
            <a:endParaRPr lang="ar-SA" sz="32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4608512"/>
          </a:xfrm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Discuss </a:t>
            </a:r>
            <a:r>
              <a:rPr lang="en-US" dirty="0"/>
              <a:t>the cause and treatment of GI bleeding with patient.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/>
              <a:t>Instruct patient regarding signs and symptoms of GI bleeding: melena, emesis that is bright red or </a:t>
            </a:r>
            <a:r>
              <a:rPr lang="en-US" dirty="0" smtClean="0"/>
              <a:t>coffee ground‌ </a:t>
            </a:r>
            <a:r>
              <a:rPr lang="en-US" dirty="0"/>
              <a:t>color, rectal bleeding, weakness, fatigue, shortness of breath.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/>
              <a:t>Instruct patient on how to test stool or emesis for occult blood, if applicable.</a:t>
            </a:r>
          </a:p>
          <a:p>
            <a:pPr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31191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95536" y="278092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Blackadder ITC" pitchFamily="82" charset="0"/>
              </a:rPr>
              <a:t>QUESTIONS……..</a:t>
            </a:r>
            <a:endParaRPr lang="ar-SA" b="1" dirty="0">
              <a:solidFill>
                <a:srgbClr val="C00000"/>
              </a:solidFill>
              <a:latin typeface="Blackadder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49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b="1" dirty="0" smtClean="0"/>
              <a:t>Definition:</a:t>
            </a: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472608"/>
          </a:xfrm>
        </p:spPr>
        <p:txBody>
          <a:bodyPr>
            <a:normAutofit fontScale="92500" lnSpcReduction="10000"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US" dirty="0" smtClean="0"/>
              <a:t>Gastrointestinal (GI) bleeding refers to any bleeding that starts in the gastrointestinal tract.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dirty="0" smtClean="0"/>
              <a:t>GI bleeding is not just a </a:t>
            </a:r>
            <a:r>
              <a:rPr lang="en-US" dirty="0" err="1" smtClean="0"/>
              <a:t>gastroduodenal</a:t>
            </a:r>
            <a:r>
              <a:rPr lang="en-US" dirty="0" smtClean="0"/>
              <a:t> disorder but may occur anywhere along the alimentary tract. </a:t>
            </a:r>
          </a:p>
          <a:p>
            <a:pPr algn="l" rtl="0">
              <a:buFont typeface="Wingdings" pitchFamily="2" charset="2"/>
              <a:buChar char="q"/>
            </a:pPr>
            <a:r>
              <a:rPr lang="en-US" dirty="0" smtClean="0"/>
              <a:t>Bleeding from the GI tract is a common medical problem.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dirty="0" smtClean="0"/>
              <a:t>Bleeding is a symptom of an upper or lower GI disorder. </a:t>
            </a:r>
          </a:p>
          <a:p>
            <a:pPr algn="l" rtl="0">
              <a:buFont typeface="Wingdings" pitchFamily="2" charset="2"/>
              <a:buChar char="q"/>
            </a:pPr>
            <a:r>
              <a:rPr lang="en-US" dirty="0" smtClean="0"/>
              <a:t>It may be obvious in emesis or stool, or it may be occult (hidden).</a:t>
            </a:r>
          </a:p>
        </p:txBody>
      </p:sp>
    </p:spTree>
    <p:extLst>
      <p:ext uri="{BB962C8B-B14F-4D97-AF65-F5344CB8AC3E}">
        <p14:creationId xmlns:p14="http://schemas.microsoft.com/office/powerpoint/2010/main" val="399493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b="1" dirty="0" smtClean="0"/>
              <a:t>Types of G.I Bleeding:</a:t>
            </a: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124744"/>
            <a:ext cx="8291264" cy="5616624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3000" dirty="0" smtClean="0"/>
              <a:t>Bleeding may come from any site along the GI tract, but is often divided into:</a:t>
            </a:r>
          </a:p>
          <a:p>
            <a:pPr marL="914400" lvl="1" indent="-514350" algn="l" rtl="0">
              <a:buFont typeface="+mj-lt"/>
              <a:buAutoNum type="arabicPeriod"/>
            </a:pPr>
            <a:r>
              <a:rPr lang="en-US" b="1" dirty="0" smtClean="0"/>
              <a:t>Upper GI bleeding: </a:t>
            </a:r>
            <a:endParaRPr lang="en-US" b="1" dirty="0" smtClean="0"/>
          </a:p>
          <a:p>
            <a:pPr marL="1257300" lvl="2" indent="-457200" algn="l" rtl="0">
              <a:buFont typeface="Wingdings" pitchFamily="2" charset="2"/>
              <a:buChar char="ü"/>
            </a:pPr>
            <a:r>
              <a:rPr lang="en-US" sz="2600" dirty="0" smtClean="0"/>
              <a:t>The </a:t>
            </a:r>
            <a:r>
              <a:rPr lang="en-US" sz="2600" dirty="0" smtClean="0"/>
              <a:t>upper GI tract includes the esophagus (the tube from the mouth to the stomach), stomach, and first part of the small intestine</a:t>
            </a:r>
            <a:r>
              <a:rPr lang="en-US" sz="2600" dirty="0" smtClean="0"/>
              <a:t>.</a:t>
            </a:r>
          </a:p>
          <a:p>
            <a:pPr marL="1257300" lvl="2" indent="-457200" algn="l" rtl="0">
              <a:buFont typeface="Wingdings" pitchFamily="2" charset="2"/>
              <a:buChar char="ü"/>
            </a:pPr>
            <a:r>
              <a:rPr lang="en-US" sz="2600" dirty="0"/>
              <a:t>An upper source is </a:t>
            </a:r>
            <a:r>
              <a:rPr lang="en-US" sz="2600" dirty="0" smtClean="0"/>
              <a:t>characterized </a:t>
            </a:r>
            <a:r>
              <a:rPr lang="en-US" sz="2600" dirty="0"/>
              <a:t>by hematemesis </a:t>
            </a:r>
            <a:r>
              <a:rPr lang="en-US" sz="2600" dirty="0" smtClean="0"/>
              <a:t>and melena.</a:t>
            </a:r>
          </a:p>
          <a:p>
            <a:pPr marL="1257300" lvl="2" indent="-457200" algn="l" rtl="0">
              <a:buFont typeface="Wingdings" pitchFamily="2" charset="2"/>
              <a:buChar char="ü"/>
            </a:pPr>
            <a:r>
              <a:rPr lang="en-US" sz="2600" dirty="0"/>
              <a:t>About half of cases are due to peptic ulcer </a:t>
            </a:r>
            <a:r>
              <a:rPr lang="en-US" sz="2600" dirty="0" smtClean="0"/>
              <a:t>disease.</a:t>
            </a:r>
          </a:p>
          <a:p>
            <a:pPr marL="1257300" lvl="2" indent="-457200" algn="l" rtl="0">
              <a:buFont typeface="Wingdings" pitchFamily="2" charset="2"/>
              <a:buChar char="ü"/>
            </a:pPr>
            <a:r>
              <a:rPr lang="en-US" sz="2600" dirty="0"/>
              <a:t>Esophagitis and erosive disease is the next most common causes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7594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sz="2400" b="1" dirty="0" smtClean="0"/>
              <a:t>Continue…..</a:t>
            </a:r>
            <a:endParaRPr lang="ar-SA" sz="24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908720"/>
            <a:ext cx="8435280" cy="5760640"/>
          </a:xfrm>
        </p:spPr>
        <p:txBody>
          <a:bodyPr>
            <a:normAutofit/>
          </a:bodyPr>
          <a:lstStyle/>
          <a:p>
            <a:pPr marL="514350" indent="-514350" algn="l" rtl="0">
              <a:buFont typeface="+mj-lt"/>
              <a:buAutoNum type="arabicPeriod" startAt="2"/>
            </a:pPr>
            <a:r>
              <a:rPr lang="en-US" b="1" dirty="0"/>
              <a:t>Lower GI </a:t>
            </a:r>
            <a:r>
              <a:rPr lang="en-US" b="1" dirty="0" smtClean="0"/>
              <a:t>Bleeding</a:t>
            </a:r>
            <a:r>
              <a:rPr lang="en-US" b="1" dirty="0"/>
              <a:t>: </a:t>
            </a:r>
            <a:endParaRPr lang="en-US" b="1" dirty="0" smtClean="0"/>
          </a:p>
          <a:p>
            <a:pPr lvl="1" algn="l" rtl="0">
              <a:buFont typeface="Wingdings" pitchFamily="2" charset="2"/>
              <a:buChar char="ü"/>
            </a:pPr>
            <a:r>
              <a:rPr lang="en-US" sz="3200" dirty="0" smtClean="0"/>
              <a:t>The </a:t>
            </a:r>
            <a:r>
              <a:rPr lang="en-US" sz="3200" dirty="0"/>
              <a:t>lower GI tract includes much of the small intestine, large intestine or bowels, rectum, and anus</a:t>
            </a:r>
            <a:r>
              <a:rPr lang="en-US" sz="3200" dirty="0" smtClean="0"/>
              <a:t>.</a:t>
            </a:r>
          </a:p>
          <a:p>
            <a:pPr lvl="1" algn="l" rtl="0">
              <a:buFont typeface="Wingdings" pitchFamily="2" charset="2"/>
              <a:buChar char="ü"/>
            </a:pPr>
            <a:r>
              <a:rPr lang="en-US" sz="3200" dirty="0"/>
              <a:t>It may be indicated by red blood per rectum, especially in the absence of </a:t>
            </a:r>
            <a:r>
              <a:rPr lang="en-US" sz="3200" dirty="0" smtClean="0"/>
              <a:t>hematemesis.</a:t>
            </a:r>
          </a:p>
          <a:p>
            <a:pPr lvl="1" algn="l" rtl="0">
              <a:buFont typeface="Wingdings" pitchFamily="2" charset="2"/>
              <a:buChar char="ü"/>
            </a:pPr>
            <a:r>
              <a:rPr lang="en-US" sz="3200" dirty="0" smtClean="0"/>
              <a:t>The most common cause is hemorrhoids.</a:t>
            </a:r>
          </a:p>
        </p:txBody>
      </p:sp>
    </p:spTree>
    <p:extLst>
      <p:ext uri="{BB962C8B-B14F-4D97-AF65-F5344CB8AC3E}">
        <p14:creationId xmlns:p14="http://schemas.microsoft.com/office/powerpoint/2010/main" val="3475178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b="1" dirty="0" smtClean="0"/>
              <a:t>Incidence:</a:t>
            </a: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algn="l" rtl="0">
              <a:lnSpc>
                <a:spcPct val="200000"/>
              </a:lnSpc>
              <a:buFont typeface="Wingdings" pitchFamily="2" charset="2"/>
              <a:buChar char="ü"/>
            </a:pPr>
            <a:r>
              <a:rPr lang="en-US" dirty="0" smtClean="0"/>
              <a:t>Upper GI bleed 100/100,000.</a:t>
            </a:r>
          </a:p>
          <a:p>
            <a:pPr algn="l" rtl="0">
              <a:lnSpc>
                <a:spcPct val="200000"/>
              </a:lnSpc>
              <a:buFont typeface="Wingdings" pitchFamily="2" charset="2"/>
              <a:buChar char="ü"/>
            </a:pPr>
            <a:r>
              <a:rPr lang="en-US" dirty="0" smtClean="0"/>
              <a:t>Lower GI Bleed 20/100,000.</a:t>
            </a:r>
          </a:p>
          <a:p>
            <a:pPr algn="l" rtl="0">
              <a:lnSpc>
                <a:spcPct val="200000"/>
              </a:lnSpc>
              <a:buFont typeface="Wingdings" pitchFamily="2" charset="2"/>
              <a:buChar char="ü"/>
            </a:pPr>
            <a:r>
              <a:rPr lang="en-US" dirty="0" smtClean="0"/>
              <a:t>Both are more common in males and elderly.</a:t>
            </a:r>
          </a:p>
        </p:txBody>
      </p:sp>
    </p:spTree>
    <p:extLst>
      <p:ext uri="{BB962C8B-B14F-4D97-AF65-F5344CB8AC3E}">
        <p14:creationId xmlns:p14="http://schemas.microsoft.com/office/powerpoint/2010/main" val="4199692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562074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b="1" dirty="0" smtClean="0"/>
              <a:t>Etiology:</a:t>
            </a: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896544"/>
          </a:xfrm>
        </p:spPr>
        <p:txBody>
          <a:bodyPr>
            <a:normAutofit/>
          </a:bodyPr>
          <a:lstStyle/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Trauma anywhere along the GI tract.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Erosions or ulcers.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Rupture of an enlarged vein such as a varicosity (esophageal or gastric </a:t>
            </a:r>
            <a:r>
              <a:rPr lang="en-US" dirty="0" err="1" smtClean="0"/>
              <a:t>varices</a:t>
            </a:r>
            <a:r>
              <a:rPr lang="en-US" dirty="0" smtClean="0"/>
              <a:t>).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Inflammation, such as esophagitis (caused by acid or bile), gastritis, inflammatory bowel disease (chronic ulcerative colitis, </a:t>
            </a:r>
            <a:r>
              <a:rPr lang="en-US" dirty="0" err="1" smtClean="0"/>
              <a:t>Crohn's</a:t>
            </a:r>
            <a:r>
              <a:rPr lang="en-US" dirty="0" smtClean="0"/>
              <a:t> disease), and bacterial infection.</a:t>
            </a:r>
          </a:p>
        </p:txBody>
      </p:sp>
    </p:spTree>
    <p:extLst>
      <p:ext uri="{BB962C8B-B14F-4D97-AF65-F5344CB8AC3E}">
        <p14:creationId xmlns:p14="http://schemas.microsoft.com/office/powerpoint/2010/main" val="2716267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 rtl="0"/>
            <a:r>
              <a:rPr lang="en-US" sz="2800" b="1" dirty="0" smtClean="0"/>
              <a:t>Continue……</a:t>
            </a:r>
            <a:endParaRPr lang="ar-SA" sz="28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16624"/>
          </a:xfrm>
        </p:spPr>
        <p:txBody>
          <a:bodyPr>
            <a:normAutofit/>
          </a:bodyPr>
          <a:lstStyle/>
          <a:p>
            <a:pPr marL="514350" indent="-514350" algn="l" rtl="0">
              <a:buFont typeface="+mj-lt"/>
              <a:buAutoNum type="arabicPeriod" startAt="5"/>
            </a:pPr>
            <a:r>
              <a:rPr lang="en-US" dirty="0" smtClean="0"/>
              <a:t>Alcohol and drugs (aspirin-containing compounds, NSAIDs, anticoagulants, corticosteroids).</a:t>
            </a:r>
          </a:p>
          <a:p>
            <a:pPr marL="514350" indent="-514350" algn="l" rtl="0">
              <a:buFont typeface="+mj-lt"/>
              <a:buAutoNum type="arabicPeriod" startAt="5"/>
            </a:pPr>
            <a:r>
              <a:rPr lang="en-US" dirty="0" smtClean="0"/>
              <a:t>Diverticular disease.</a:t>
            </a:r>
          </a:p>
          <a:p>
            <a:pPr marL="514350" indent="-514350" algn="l" rtl="0">
              <a:buFont typeface="+mj-lt"/>
              <a:buAutoNum type="arabicPeriod" startAt="5"/>
            </a:pPr>
            <a:r>
              <a:rPr lang="en-US" dirty="0" smtClean="0"/>
              <a:t>Cancers.</a:t>
            </a:r>
          </a:p>
          <a:p>
            <a:pPr marL="514350" indent="-514350" algn="l" rtl="0">
              <a:buFont typeface="+mj-lt"/>
              <a:buAutoNum type="arabicPeriod" startAt="5"/>
            </a:pPr>
            <a:r>
              <a:rPr lang="en-US" dirty="0" smtClean="0"/>
              <a:t>Vascular lesions or disorders, such as bowel ischemia, </a:t>
            </a:r>
            <a:r>
              <a:rPr lang="en-US" dirty="0" err="1" smtClean="0"/>
              <a:t>aortoenteric</a:t>
            </a:r>
            <a:r>
              <a:rPr lang="en-US" dirty="0" smtClean="0"/>
              <a:t> fistula.</a:t>
            </a:r>
          </a:p>
          <a:p>
            <a:pPr marL="514350" indent="-514350" algn="l" rtl="0">
              <a:buFont typeface="+mj-lt"/>
              <a:buAutoNum type="arabicPeriod" startAt="5"/>
            </a:pPr>
            <a:r>
              <a:rPr lang="en-US" dirty="0" smtClean="0"/>
              <a:t>Mallory-Weiss tear.</a:t>
            </a:r>
          </a:p>
          <a:p>
            <a:pPr marL="514350" indent="-514350" algn="l" rtl="0">
              <a:buFont typeface="+mj-lt"/>
              <a:buAutoNum type="arabicPeriod" startAt="5"/>
            </a:pPr>
            <a:r>
              <a:rPr lang="en-US" dirty="0" smtClean="0"/>
              <a:t>Anal disorders, such as hemorrhoids or fissures.</a:t>
            </a:r>
          </a:p>
        </p:txBody>
      </p:sp>
    </p:spTree>
    <p:extLst>
      <p:ext uri="{BB962C8B-B14F-4D97-AF65-F5344CB8AC3E}">
        <p14:creationId xmlns:p14="http://schemas.microsoft.com/office/powerpoint/2010/main" val="2115583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4968551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7181285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1255</Words>
  <Application>Microsoft Office PowerPoint</Application>
  <PresentationFormat>عرض على الشاشة (3:4)‏</PresentationFormat>
  <Paragraphs>124</Paragraphs>
  <Slides>27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27</vt:i4>
      </vt:variant>
    </vt:vector>
  </HeadingPairs>
  <TitlesOfParts>
    <vt:vector size="28" baseType="lpstr">
      <vt:lpstr>نسق Office</vt:lpstr>
      <vt:lpstr>GASTROINTESTINAL (G.I) BLEEDING</vt:lpstr>
      <vt:lpstr>Normal Anatomy:</vt:lpstr>
      <vt:lpstr>Definition:</vt:lpstr>
      <vt:lpstr>Types of G.I Bleeding:</vt:lpstr>
      <vt:lpstr>Continue…..</vt:lpstr>
      <vt:lpstr>Incidence:</vt:lpstr>
      <vt:lpstr>Etiology:</vt:lpstr>
      <vt:lpstr>Continue……</vt:lpstr>
      <vt:lpstr>عرض تقديمي في PowerPoint</vt:lpstr>
      <vt:lpstr>Clinical Manifestations:</vt:lpstr>
      <vt:lpstr>Signs and Symptoms of Bleeding:</vt:lpstr>
      <vt:lpstr>Diagnosis:</vt:lpstr>
      <vt:lpstr>Continue…..</vt:lpstr>
      <vt:lpstr>عرض تقديمي في PowerPoint</vt:lpstr>
      <vt:lpstr>Management:</vt:lpstr>
      <vt:lpstr>Based on Etiology:</vt:lpstr>
      <vt:lpstr>عرض تقديمي في PowerPoint</vt:lpstr>
      <vt:lpstr>Emergency Intervention:</vt:lpstr>
      <vt:lpstr>Nasogastric Intubation:</vt:lpstr>
      <vt:lpstr>Other Measures………</vt:lpstr>
      <vt:lpstr>Complications:</vt:lpstr>
      <vt:lpstr>Nursing Assessment:</vt:lpstr>
      <vt:lpstr>Nursing Diagnoses:</vt:lpstr>
      <vt:lpstr>Nursing Interventions:</vt:lpstr>
      <vt:lpstr>Continue………</vt:lpstr>
      <vt:lpstr>Patient Education and Health Maintenance:</vt:lpstr>
      <vt:lpstr>QUESTIONS……..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GASTROINTESTINAL (G.I) BLEEDING</dc:title>
  <dc:creator>Mohammad</dc:creator>
  <cp:lastModifiedBy>Mohammad</cp:lastModifiedBy>
  <cp:revision>18</cp:revision>
  <dcterms:created xsi:type="dcterms:W3CDTF">2012-05-31T10:21:35Z</dcterms:created>
  <dcterms:modified xsi:type="dcterms:W3CDTF">2012-05-31T13:32:45Z</dcterms:modified>
</cp:coreProperties>
</file>