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50" r:id="rId1"/>
    <p:sldMasterId id="2147483676" r:id="rId2"/>
  </p:sldMasterIdLst>
  <p:notesMasterIdLst>
    <p:notesMasterId r:id="rId35"/>
  </p:notesMasterIdLst>
  <p:handoutMasterIdLst>
    <p:handoutMasterId r:id="rId36"/>
  </p:handoutMasterIdLst>
  <p:sldIdLst>
    <p:sldId id="303" r:id="rId3"/>
    <p:sldId id="304" r:id="rId4"/>
    <p:sldId id="257" r:id="rId5"/>
    <p:sldId id="256" r:id="rId6"/>
    <p:sldId id="260" r:id="rId7"/>
    <p:sldId id="263" r:id="rId8"/>
    <p:sldId id="265" r:id="rId9"/>
    <p:sldId id="264" r:id="rId10"/>
    <p:sldId id="284" r:id="rId11"/>
    <p:sldId id="269" r:id="rId12"/>
    <p:sldId id="270" r:id="rId13"/>
    <p:sldId id="271" r:id="rId14"/>
    <p:sldId id="274" r:id="rId15"/>
    <p:sldId id="267" r:id="rId16"/>
    <p:sldId id="283" r:id="rId17"/>
    <p:sldId id="275" r:id="rId18"/>
    <p:sldId id="276" r:id="rId19"/>
    <p:sldId id="287" r:id="rId20"/>
    <p:sldId id="285" r:id="rId21"/>
    <p:sldId id="258" r:id="rId22"/>
    <p:sldId id="261" r:id="rId23"/>
    <p:sldId id="291" r:id="rId24"/>
    <p:sldId id="292" r:id="rId25"/>
    <p:sldId id="266" r:id="rId26"/>
    <p:sldId id="293" r:id="rId27"/>
    <p:sldId id="294" r:id="rId28"/>
    <p:sldId id="297" r:id="rId29"/>
    <p:sldId id="298" r:id="rId30"/>
    <p:sldId id="299" r:id="rId31"/>
    <p:sldId id="300" r:id="rId32"/>
    <p:sldId id="302" r:id="rId33"/>
    <p:sldId id="305" r:id="rId34"/>
  </p:sldIdLst>
  <p:sldSz cx="9906000" cy="6858000" type="A4"/>
  <p:notesSz cx="6858000" cy="9144000"/>
  <p:kinsoku lang="ja-JP" invalStChars="" invalEndChars=""/>
  <p:defaultTextStyle>
    <a:defPPr>
      <a:defRPr lang="en-GB"/>
    </a:defPPr>
    <a:lvl1pPr algn="l" rtl="0" eaLnBrk="0" fontAlgn="base" hangingPunct="0">
      <a:spcBef>
        <a:spcPct val="0"/>
      </a:spcBef>
      <a:spcAft>
        <a:spcPct val="0"/>
      </a:spcAft>
      <a:defRPr sz="2400" kern="1200">
        <a:solidFill>
          <a:schemeClr val="tx1"/>
        </a:solidFill>
        <a:latin typeface="Times New Roman"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itchFamily="18" charset="0"/>
        <a:ea typeface="+mn-ea"/>
        <a:cs typeface="+mn-cs"/>
      </a:defRPr>
    </a:lvl5pPr>
    <a:lvl6pPr marL="2286000" algn="r" defTabSz="914400" rtl="1" eaLnBrk="1" latinLnBrk="0" hangingPunct="1">
      <a:defRPr sz="2400" kern="1200">
        <a:solidFill>
          <a:schemeClr val="tx1"/>
        </a:solidFill>
        <a:latin typeface="Times New Roman" pitchFamily="18" charset="0"/>
        <a:ea typeface="+mn-ea"/>
        <a:cs typeface="+mn-cs"/>
      </a:defRPr>
    </a:lvl6pPr>
    <a:lvl7pPr marL="2743200" algn="r" defTabSz="914400" rtl="1" eaLnBrk="1" latinLnBrk="0" hangingPunct="1">
      <a:defRPr sz="2400" kern="1200">
        <a:solidFill>
          <a:schemeClr val="tx1"/>
        </a:solidFill>
        <a:latin typeface="Times New Roman" pitchFamily="18" charset="0"/>
        <a:ea typeface="+mn-ea"/>
        <a:cs typeface="+mn-cs"/>
      </a:defRPr>
    </a:lvl7pPr>
    <a:lvl8pPr marL="3200400" algn="r" defTabSz="914400" rtl="1" eaLnBrk="1" latinLnBrk="0" hangingPunct="1">
      <a:defRPr sz="2400" kern="1200">
        <a:solidFill>
          <a:schemeClr val="tx1"/>
        </a:solidFill>
        <a:latin typeface="Times New Roman" pitchFamily="18" charset="0"/>
        <a:ea typeface="+mn-ea"/>
        <a:cs typeface="+mn-cs"/>
      </a:defRPr>
    </a:lvl8pPr>
    <a:lvl9pPr marL="3657600" algn="r" defTabSz="914400" rtl="1"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312" autoAdjust="0"/>
    <p:restoredTop sz="94660"/>
  </p:normalViewPr>
  <p:slideViewPr>
    <p:cSldViewPr>
      <p:cViewPr varScale="1">
        <p:scale>
          <a:sx n="66" d="100"/>
          <a:sy n="66" d="100"/>
        </p:scale>
        <p:origin x="-1362" y="-114"/>
      </p:cViewPr>
      <p:guideLst>
        <p:guide orient="horz" pos="2160"/>
        <p:guide pos="312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handoutMaster" Target="handoutMasters/handout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522216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body" sz="quarter" idx="3"/>
          </p:nvPr>
        </p:nvSpPr>
        <p:spPr bwMode="auto">
          <a:xfrm>
            <a:off x="914400" y="4356100"/>
            <a:ext cx="5029200" cy="4135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0488" tIns="44450" rIns="90488" bIns="4445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2051" name="Rectangle 3"/>
          <p:cNvSpPr>
            <a:spLocks noGrp="1" noRot="1" noChangeAspect="1" noChangeArrowheads="1" noTextEdit="1"/>
          </p:cNvSpPr>
          <p:nvPr>
            <p:ph type="sldImg" idx="2"/>
          </p:nvPr>
        </p:nvSpPr>
        <p:spPr bwMode="auto">
          <a:xfrm>
            <a:off x="962025" y="692150"/>
            <a:ext cx="4933950" cy="3416300"/>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46299594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Rot="1" noChangeAspect="1" noChangeArrowheads="1" noTextEdit="1"/>
          </p:cNvSpPr>
          <p:nvPr>
            <p:ph type="sldImg"/>
          </p:nvPr>
        </p:nvSpPr>
        <p:spPr>
          <a:ln cap="flat"/>
        </p:spPr>
      </p:sp>
      <p:sp>
        <p:nvSpPr>
          <p:cNvPr id="5123" name="Rectangle 3"/>
          <p:cNvSpPr>
            <a:spLocks noGrp="1" noChangeArrowheads="1"/>
          </p:cNvSpPr>
          <p:nvPr>
            <p:ph type="body" idx="1"/>
          </p:nvPr>
        </p:nvSpPr>
        <p:spPr>
          <a:ln/>
        </p:spPr>
        <p:txBody>
          <a:bodyP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2" name="عنوان 1"/>
          <p:cNvSpPr>
            <a:spLocks noGrp="1"/>
          </p:cNvSpPr>
          <p:nvPr>
            <p:ph type="ctrTitle"/>
          </p:nvPr>
        </p:nvSpPr>
        <p:spPr>
          <a:xfrm>
            <a:off x="742950" y="2130425"/>
            <a:ext cx="8420100" cy="1470025"/>
          </a:xfrm>
        </p:spPr>
        <p:txBody>
          <a:bodyPr/>
          <a:lstStyle/>
          <a:p>
            <a:r>
              <a:rPr lang="ar-SA" smtClean="0"/>
              <a:t>انقر لتحرير نمط العنوان الرئيسي</a:t>
            </a:r>
            <a:endParaRPr lang="ar-SA"/>
          </a:p>
        </p:txBody>
      </p:sp>
      <p:sp>
        <p:nvSpPr>
          <p:cNvPr id="3" name="عنوان فرعي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ar-SA" smtClean="0"/>
              <a:t>انقر لتحرير نمط العنوان الثانوي الرئيسي</a:t>
            </a:r>
            <a:endParaRPr lang="ar-SA"/>
          </a:p>
        </p:txBody>
      </p:sp>
    </p:spTree>
    <p:extLst>
      <p:ext uri="{BB962C8B-B14F-4D97-AF65-F5344CB8AC3E}">
        <p14:creationId xmlns:p14="http://schemas.microsoft.com/office/powerpoint/2010/main" val="8146839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extLst>
      <p:ext uri="{BB962C8B-B14F-4D97-AF65-F5344CB8AC3E}">
        <p14:creationId xmlns:p14="http://schemas.microsoft.com/office/powerpoint/2010/main" val="41998503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7712075" y="274638"/>
            <a:ext cx="1698625" cy="5851525"/>
          </a:xfrm>
        </p:spPr>
        <p:txBody>
          <a:bodyPr vert="eaVert"/>
          <a:lstStyle/>
          <a:p>
            <a:r>
              <a:rPr lang="ar-SA" smtClean="0"/>
              <a:t>انقر لتحرير نمط العنوان الرئيسي</a:t>
            </a:r>
            <a:endParaRPr lang="ar-SA"/>
          </a:p>
        </p:txBody>
      </p:sp>
      <p:sp>
        <p:nvSpPr>
          <p:cNvPr id="3" name="عنصر نائب للعنوان العمودي 2"/>
          <p:cNvSpPr>
            <a:spLocks noGrp="1"/>
          </p:cNvSpPr>
          <p:nvPr>
            <p:ph type="body" orient="vert" idx="1"/>
          </p:nvPr>
        </p:nvSpPr>
        <p:spPr>
          <a:xfrm>
            <a:off x="2613025" y="274638"/>
            <a:ext cx="494665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extLst>
      <p:ext uri="{BB962C8B-B14F-4D97-AF65-F5344CB8AC3E}">
        <p14:creationId xmlns:p14="http://schemas.microsoft.com/office/powerpoint/2010/main" val="1194753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عنوان، ونص،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2613025" y="274638"/>
            <a:ext cx="6797675" cy="1143000"/>
          </a:xfrm>
        </p:spPr>
        <p:txBody>
          <a:bodyPr/>
          <a:lstStyle/>
          <a:p>
            <a:r>
              <a:rPr lang="ar-SA" smtClean="0"/>
              <a:t>انقر لتحرير نمط العنوان الرئيسي</a:t>
            </a:r>
            <a:endParaRPr lang="ar-SA"/>
          </a:p>
        </p:txBody>
      </p:sp>
      <p:sp>
        <p:nvSpPr>
          <p:cNvPr id="3" name="عنصر نائب للنص 2"/>
          <p:cNvSpPr>
            <a:spLocks noGrp="1"/>
          </p:cNvSpPr>
          <p:nvPr>
            <p:ph type="body" sz="half" idx="1"/>
          </p:nvPr>
        </p:nvSpPr>
        <p:spPr>
          <a:xfrm>
            <a:off x="2613025" y="1600200"/>
            <a:ext cx="3322638" cy="4525963"/>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6088063" y="1600200"/>
            <a:ext cx="3322637" cy="4525963"/>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extLst>
      <p:ext uri="{BB962C8B-B14F-4D97-AF65-F5344CB8AC3E}">
        <p14:creationId xmlns:p14="http://schemas.microsoft.com/office/powerpoint/2010/main" val="415404301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10" name="مثلث قائم الزاوية 9"/>
          <p:cNvSpPr/>
          <p:nvPr/>
        </p:nvSpPr>
        <p:spPr>
          <a:xfrm>
            <a:off x="-2" y="4664147"/>
            <a:ext cx="991368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عنوان 8"/>
          <p:cNvSpPr>
            <a:spLocks noGrp="1"/>
          </p:cNvSpPr>
          <p:nvPr>
            <p:ph type="ctrTitle"/>
          </p:nvPr>
        </p:nvSpPr>
        <p:spPr>
          <a:xfrm>
            <a:off x="742950" y="1752602"/>
            <a:ext cx="84201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17" name="عنوان فرعي 16"/>
          <p:cNvSpPr>
            <a:spLocks noGrp="1"/>
          </p:cNvSpPr>
          <p:nvPr>
            <p:ph type="subTitle" idx="1"/>
          </p:nvPr>
        </p:nvSpPr>
        <p:spPr>
          <a:xfrm>
            <a:off x="742950" y="3611607"/>
            <a:ext cx="84201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ar-SA" smtClean="0"/>
              <a:t>انقر لتحرير نمط العنوان الثانوي الرئيسي</a:t>
            </a:r>
            <a:endParaRPr kumimoji="0" lang="en-US"/>
          </a:p>
        </p:txBody>
      </p:sp>
      <p:grpSp>
        <p:nvGrpSpPr>
          <p:cNvPr id="2" name="مجموعة 1"/>
          <p:cNvGrpSpPr/>
          <p:nvPr/>
        </p:nvGrpSpPr>
        <p:grpSpPr>
          <a:xfrm>
            <a:off x="-4078" y="4953000"/>
            <a:ext cx="9910079" cy="1912088"/>
            <a:chOff x="-3765" y="4832896"/>
            <a:chExt cx="9147765" cy="2032192"/>
          </a:xfrm>
        </p:grpSpPr>
        <p:sp>
          <p:nvSpPr>
            <p:cNvPr id="7" name="شكل حر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شكل حر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شكل حر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رابط مستقيم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عنصر نائب للتاريخ 29"/>
          <p:cNvSpPr>
            <a:spLocks noGrp="1"/>
          </p:cNvSpPr>
          <p:nvPr>
            <p:ph type="dt" sz="half" idx="10"/>
          </p:nvPr>
        </p:nvSpPr>
        <p:spPr/>
        <p:txBody>
          <a:bodyPr/>
          <a:lstStyle>
            <a:lvl1pPr>
              <a:defRPr>
                <a:solidFill>
                  <a:srgbClr val="FFFFFF"/>
                </a:solidFill>
              </a:defRPr>
            </a:lvl1pPr>
            <a:extLst/>
          </a:lstStyle>
          <a:p>
            <a:pPr eaLnBrk="1" latinLnBrk="0" hangingPunct="1"/>
            <a:fld id="{B41ABA4E-CD72-497B-97AA-7213B3980F60}" type="datetimeFigureOut">
              <a:rPr lang="en-US" smtClean="0"/>
              <a:pPr eaLnBrk="1" latinLnBrk="0" hangingPunct="1"/>
              <a:t>8/22/2012</a:t>
            </a:fld>
            <a:endParaRPr lang="en-US"/>
          </a:p>
        </p:txBody>
      </p:sp>
      <p:sp>
        <p:nvSpPr>
          <p:cNvPr id="19" name="عنصر نائب للتذييل 18"/>
          <p:cNvSpPr>
            <a:spLocks noGrp="1"/>
          </p:cNvSpPr>
          <p:nvPr>
            <p:ph type="ftr" sz="quarter" idx="11"/>
          </p:nvPr>
        </p:nvSpPr>
        <p:spPr/>
        <p:txBody>
          <a:bodyPr/>
          <a:lstStyle>
            <a:lvl1pPr>
              <a:defRPr>
                <a:solidFill>
                  <a:schemeClr val="accent1">
                    <a:tint val="20000"/>
                  </a:schemeClr>
                </a:solidFill>
              </a:defRPr>
            </a:lvl1pPr>
            <a:extLst/>
          </a:lstStyle>
          <a:p>
            <a:endParaRPr kumimoji="0" lang="en-US"/>
          </a:p>
        </p:txBody>
      </p:sp>
      <p:sp>
        <p:nvSpPr>
          <p:cNvPr id="27" name="عنصر نائب لرقم الشريحة 26"/>
          <p:cNvSpPr>
            <a:spLocks noGrp="1"/>
          </p:cNvSpPr>
          <p:nvPr>
            <p:ph type="sldNum" sz="quarter" idx="12"/>
          </p:nvPr>
        </p:nvSpPr>
        <p:spPr/>
        <p:txBody>
          <a:bodyPr/>
          <a:lstStyle>
            <a:lvl1pPr>
              <a:defRPr>
                <a:solidFill>
                  <a:srgbClr val="FFFFFF"/>
                </a:solidFill>
              </a:defRPr>
            </a:lvl1pPr>
            <a:extLst/>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3" name="عنصر نائب للمحتوى 2"/>
          <p:cNvSpPr>
            <a:spLocks noGrp="1"/>
          </p:cNvSpPr>
          <p:nvPr>
            <p:ph idx="1"/>
          </p:nvPr>
        </p:nvSpPr>
        <p:spPr/>
        <p:txBody>
          <a:bodyPr/>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B41ABA4E-CD72-497B-97AA-7213B3980F60}" type="datetimeFigureOut">
              <a:rPr lang="en-US" smtClean="0"/>
              <a:pPr eaLnBrk="1" latinLnBrk="0" hangingPunct="1"/>
              <a:t>8/22/2012</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2E57653-3E58-4892-A7ED-712530ACC680}" type="slidenum">
              <a:rPr kumimoji="0" lang="en-US" smtClean="0"/>
              <a:pPr eaLnBrk="1" latinLnBrk="0" hangingPunct="1"/>
              <a:t>‹#›</a:t>
            </a:fld>
            <a:endParaRPr kumimoji="0" lang="en-US"/>
          </a:p>
        </p:txBody>
      </p:sp>
      <p:sp>
        <p:nvSpPr>
          <p:cNvPr id="7" name="عنوان 6"/>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عنوان المقطع">
    <p:bg>
      <p:bgRef idx="1002">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782574" y="1059712"/>
            <a:ext cx="84201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249606" y="2931712"/>
            <a:ext cx="4953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ar-SA" smtClean="0"/>
              <a:t>انقر لتحرير أنماط النص الرئيسي</a:t>
            </a:r>
          </a:p>
        </p:txBody>
      </p:sp>
      <p:sp>
        <p:nvSpPr>
          <p:cNvPr id="4" name="عنصر نائب للتاريخ 3"/>
          <p:cNvSpPr>
            <a:spLocks noGrp="1"/>
          </p:cNvSpPr>
          <p:nvPr>
            <p:ph type="dt" sz="half" idx="10"/>
          </p:nvPr>
        </p:nvSpPr>
        <p:spPr/>
        <p:txBody>
          <a:bodyPr/>
          <a:lstStyle>
            <a:extLst/>
          </a:lstStyle>
          <a:p>
            <a:pPr eaLnBrk="1" latinLnBrk="0" hangingPunct="1"/>
            <a:fld id="{B41ABA4E-CD72-497B-97AA-7213B3980F60}" type="datetimeFigureOut">
              <a:rPr lang="en-US" smtClean="0"/>
              <a:pPr eaLnBrk="1" latinLnBrk="0" hangingPunct="1"/>
              <a:t>8/22/2012</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2E57653-3E58-4892-A7ED-712530ACC680}" type="slidenum">
              <a:rPr kumimoji="0" lang="en-US" smtClean="0"/>
              <a:pPr eaLnBrk="1" latinLnBrk="0" hangingPunct="1"/>
              <a:t>‹#›</a:t>
            </a:fld>
            <a:endParaRPr kumimoji="0" lang="en-US"/>
          </a:p>
        </p:txBody>
      </p:sp>
      <p:sp>
        <p:nvSpPr>
          <p:cNvPr id="7" name="شارة رتبة 6"/>
          <p:cNvSpPr/>
          <p:nvPr/>
        </p:nvSpPr>
        <p:spPr>
          <a:xfrm>
            <a:off x="3939737" y="3005472"/>
            <a:ext cx="19812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شارة رتبة 7"/>
          <p:cNvSpPr/>
          <p:nvPr/>
        </p:nvSpPr>
        <p:spPr>
          <a:xfrm>
            <a:off x="3737786" y="3005472"/>
            <a:ext cx="19812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محتويين">
    <p:bg>
      <p:bgRef idx="1002">
        <a:schemeClr val="bg1"/>
      </p:bgRef>
    </p:bg>
    <p:spTree>
      <p:nvGrpSpPr>
        <p:cNvPr id="1" name=""/>
        <p:cNvGrpSpPr/>
        <p:nvPr/>
      </p:nvGrpSpPr>
      <p:grpSpPr>
        <a:xfrm>
          <a:off x="0" y="0"/>
          <a:ext cx="0" cy="0"/>
          <a:chOff x="0" y="0"/>
          <a:chExt cx="0" cy="0"/>
        </a:xfrm>
      </p:grpSpPr>
      <p:sp>
        <p:nvSpPr>
          <p:cNvPr id="3" name="عنصر نائب للمحتوى 2"/>
          <p:cNvSpPr>
            <a:spLocks noGrp="1"/>
          </p:cNvSpPr>
          <p:nvPr>
            <p:ph sz="half" idx="1"/>
          </p:nvPr>
        </p:nvSpPr>
        <p:spPr>
          <a:xfrm>
            <a:off x="495300" y="1481329"/>
            <a:ext cx="437515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محتوى 3"/>
          <p:cNvSpPr>
            <a:spLocks noGrp="1"/>
          </p:cNvSpPr>
          <p:nvPr>
            <p:ph sz="half" idx="2"/>
          </p:nvPr>
        </p:nvSpPr>
        <p:spPr>
          <a:xfrm>
            <a:off x="5035550" y="1481329"/>
            <a:ext cx="437515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p:txBody>
          <a:bodyPr/>
          <a:lstStyle>
            <a:extLst/>
          </a:lstStyle>
          <a:p>
            <a:pPr eaLnBrk="1" latinLnBrk="0" hangingPunct="1"/>
            <a:fld id="{B41ABA4E-CD72-497B-97AA-7213B3980F60}" type="datetimeFigureOut">
              <a:rPr lang="en-US" smtClean="0"/>
              <a:pPr eaLnBrk="1" latinLnBrk="0" hangingPunct="1"/>
              <a:t>8/22/2012</a:t>
            </a:fld>
            <a:endParaRPr lang="en-US"/>
          </a:p>
        </p:txBody>
      </p:sp>
      <p:sp>
        <p:nvSpPr>
          <p:cNvPr id="6" name="عنصر نائب للتذييل 5"/>
          <p:cNvSpPr>
            <a:spLocks noGrp="1"/>
          </p:cNvSpPr>
          <p:nvPr>
            <p:ph type="ftr" sz="quarter" idx="11"/>
          </p:nvPr>
        </p:nvSpPr>
        <p:spPr/>
        <p:txBody>
          <a:bodyPr/>
          <a:lstStyle>
            <a:extLst/>
          </a:lstStyle>
          <a:p>
            <a:endParaRPr kumimoji="0" lang="en-US"/>
          </a:p>
        </p:txBody>
      </p:sp>
      <p:sp>
        <p:nvSpPr>
          <p:cNvPr id="7" name="عنصر نائب لرقم الشريحة 6"/>
          <p:cNvSpPr>
            <a:spLocks noGrp="1"/>
          </p:cNvSpPr>
          <p:nvPr>
            <p:ph type="sldNum" sz="quarter" idx="12"/>
          </p:nvPr>
        </p:nvSpPr>
        <p:spPr/>
        <p:txBody>
          <a:bodyPr/>
          <a:lstStyle>
            <a:extLst/>
          </a:lstStyle>
          <a:p>
            <a:fld id="{D2E57653-3E58-4892-A7ED-712530ACC680}" type="slidenum">
              <a:rPr kumimoji="0" lang="en-US" smtClean="0"/>
              <a:pPr eaLnBrk="1" latinLnBrk="0" hangingPunct="1"/>
              <a:t>‹#›</a:t>
            </a:fld>
            <a:endParaRPr kumimoji="0" lang="en-US"/>
          </a:p>
        </p:txBody>
      </p:sp>
      <p:sp>
        <p:nvSpPr>
          <p:cNvPr id="8" name="عنوان 7"/>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twoTxTwoObj" preserve="1">
  <p:cSld name="مقارن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495300" y="273050"/>
            <a:ext cx="8915400" cy="1143000"/>
          </a:xfrm>
        </p:spPr>
        <p:txBody>
          <a:bodyPr anchor="ctr"/>
          <a:lstStyle>
            <a:lvl1pPr>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1"/>
          </p:nvPr>
        </p:nvSpPr>
        <p:spPr>
          <a:xfrm>
            <a:off x="495300" y="5410200"/>
            <a:ext cx="4376870"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4" name="عنصر نائب للنص 3"/>
          <p:cNvSpPr>
            <a:spLocks noGrp="1"/>
          </p:cNvSpPr>
          <p:nvPr>
            <p:ph type="body" sz="half" idx="3"/>
          </p:nvPr>
        </p:nvSpPr>
        <p:spPr>
          <a:xfrm>
            <a:off x="5032112" y="5410200"/>
            <a:ext cx="4378590"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ar-SA" smtClean="0"/>
              <a:t>انقر لتحرير أنماط النص الرئيسي</a:t>
            </a:r>
          </a:p>
        </p:txBody>
      </p:sp>
      <p:sp>
        <p:nvSpPr>
          <p:cNvPr id="5" name="عنصر نائب للمحتوى 4"/>
          <p:cNvSpPr>
            <a:spLocks noGrp="1"/>
          </p:cNvSpPr>
          <p:nvPr>
            <p:ph sz="quarter" idx="2"/>
          </p:nvPr>
        </p:nvSpPr>
        <p:spPr>
          <a:xfrm>
            <a:off x="495300" y="1444295"/>
            <a:ext cx="4376870"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6" name="عنصر نائب للمحتوى 5"/>
          <p:cNvSpPr>
            <a:spLocks noGrp="1"/>
          </p:cNvSpPr>
          <p:nvPr>
            <p:ph sz="quarter" idx="4"/>
          </p:nvPr>
        </p:nvSpPr>
        <p:spPr>
          <a:xfrm>
            <a:off x="5032111" y="1444295"/>
            <a:ext cx="4378590"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7" name="عنصر نائب للتاريخ 6"/>
          <p:cNvSpPr>
            <a:spLocks noGrp="1"/>
          </p:cNvSpPr>
          <p:nvPr>
            <p:ph type="dt" sz="half" idx="10"/>
          </p:nvPr>
        </p:nvSpPr>
        <p:spPr/>
        <p:txBody>
          <a:bodyPr/>
          <a:lstStyle>
            <a:extLst/>
          </a:lstStyle>
          <a:p>
            <a:pPr eaLnBrk="1" latinLnBrk="0" hangingPunct="1"/>
            <a:fld id="{B41ABA4E-CD72-497B-97AA-7213B3980F60}" type="datetimeFigureOut">
              <a:rPr lang="en-US" smtClean="0"/>
              <a:pPr eaLnBrk="1" latinLnBrk="0" hangingPunct="1"/>
              <a:t>8/22/2012</a:t>
            </a:fld>
            <a:endParaRPr lang="en-US"/>
          </a:p>
        </p:txBody>
      </p:sp>
      <p:sp>
        <p:nvSpPr>
          <p:cNvPr id="8" name="عنصر نائب للتذييل 7"/>
          <p:cNvSpPr>
            <a:spLocks noGrp="1"/>
          </p:cNvSpPr>
          <p:nvPr>
            <p:ph type="ftr" sz="quarter" idx="11"/>
          </p:nvPr>
        </p:nvSpPr>
        <p:spPr/>
        <p:txBody>
          <a:bodyPr/>
          <a:lstStyle>
            <a:extLst/>
          </a:lstStyle>
          <a:p>
            <a:endParaRPr kumimoji="0" lang="en-US"/>
          </a:p>
        </p:txBody>
      </p:sp>
      <p:sp>
        <p:nvSpPr>
          <p:cNvPr id="9" name="عنصر نائب لرقم الشريحة 8"/>
          <p:cNvSpPr>
            <a:spLocks noGrp="1"/>
          </p:cNvSpPr>
          <p:nvPr>
            <p:ph type="sldNum" sz="quarter" idx="12"/>
          </p:nvPr>
        </p:nvSpPr>
        <p:spPr/>
        <p:txBody>
          <a:bodyPr/>
          <a:lstStyle>
            <a:extLst/>
          </a:lstStyle>
          <a:p>
            <a:fld id="{D2E57653-3E58-4892-A7ED-712530ACC680}"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عنوان فقط">
    <p:bg>
      <p:bgRef idx="1002">
        <a:schemeClr val="bg1"/>
      </p:bgRef>
    </p:bg>
    <p:spTree>
      <p:nvGrpSpPr>
        <p:cNvPr id="1" name=""/>
        <p:cNvGrpSpPr/>
        <p:nvPr/>
      </p:nvGrpSpPr>
      <p:grpSpPr>
        <a:xfrm>
          <a:off x="0" y="0"/>
          <a:ext cx="0" cy="0"/>
          <a:chOff x="0" y="0"/>
          <a:chExt cx="0" cy="0"/>
        </a:xfrm>
      </p:grpSpPr>
      <p:sp>
        <p:nvSpPr>
          <p:cNvPr id="3" name="عنصر نائب للتاريخ 2"/>
          <p:cNvSpPr>
            <a:spLocks noGrp="1"/>
          </p:cNvSpPr>
          <p:nvPr>
            <p:ph type="dt" sz="half" idx="10"/>
          </p:nvPr>
        </p:nvSpPr>
        <p:spPr/>
        <p:txBody>
          <a:bodyPr/>
          <a:lstStyle>
            <a:extLst/>
          </a:lstStyle>
          <a:p>
            <a:pPr eaLnBrk="1" latinLnBrk="0" hangingPunct="1"/>
            <a:fld id="{B41ABA4E-CD72-497B-97AA-7213B3980F60}" type="datetimeFigureOut">
              <a:rPr lang="en-US" smtClean="0"/>
              <a:pPr eaLnBrk="1" latinLnBrk="0" hangingPunct="1"/>
              <a:t>8/22/2012</a:t>
            </a:fld>
            <a:endParaRPr lang="en-US"/>
          </a:p>
        </p:txBody>
      </p:sp>
      <p:sp>
        <p:nvSpPr>
          <p:cNvPr id="4" name="عنصر نائب للتذييل 3"/>
          <p:cNvSpPr>
            <a:spLocks noGrp="1"/>
          </p:cNvSpPr>
          <p:nvPr>
            <p:ph type="ftr" sz="quarter" idx="11"/>
          </p:nvPr>
        </p:nvSpPr>
        <p:spPr/>
        <p:txBody>
          <a:bodyPr/>
          <a:lstStyle>
            <a:extLst/>
          </a:lstStyle>
          <a:p>
            <a:endParaRPr kumimoji="0" lang="en-US"/>
          </a:p>
        </p:txBody>
      </p:sp>
      <p:sp>
        <p:nvSpPr>
          <p:cNvPr id="5" name="عنصر نائب لرقم الشريحة 4"/>
          <p:cNvSpPr>
            <a:spLocks noGrp="1"/>
          </p:cNvSpPr>
          <p:nvPr>
            <p:ph type="sldNum" sz="quarter" idx="12"/>
          </p:nvPr>
        </p:nvSpPr>
        <p:spPr/>
        <p:txBody>
          <a:bodyPr/>
          <a:lstStyle>
            <a:extLst/>
          </a:lstStyle>
          <a:p>
            <a:fld id="{D2E57653-3E58-4892-A7ED-712530ACC680}" type="slidenum">
              <a:rPr kumimoji="0" lang="en-US" smtClean="0"/>
              <a:pPr eaLnBrk="1" latinLnBrk="0" hangingPunct="1"/>
              <a:t>‹#›</a:t>
            </a:fld>
            <a:endParaRPr kumimoji="0" lang="en-US"/>
          </a:p>
        </p:txBody>
      </p:sp>
      <p:sp>
        <p:nvSpPr>
          <p:cNvPr id="6" name="عنوان 5"/>
          <p:cNvSpPr>
            <a:spLocks noGrp="1"/>
          </p:cNvSpPr>
          <p:nvPr>
            <p:ph type="title"/>
          </p:nvPr>
        </p:nvSpPr>
        <p:spPr/>
        <p:txBody>
          <a:bodyPr rtlCol="0"/>
          <a:lstStyle>
            <a:extLst/>
          </a:lstStyle>
          <a:p>
            <a:r>
              <a:rPr kumimoji="0" lang="ar-SA" smtClean="0"/>
              <a:t>انقر لتحرير نمط العنوان الرئيسي</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
          <p:cNvSpPr>
            <a:spLocks noGrp="1"/>
          </p:cNvSpPr>
          <p:nvPr>
            <p:ph type="dt" sz="half" idx="10"/>
          </p:nvPr>
        </p:nvSpPr>
        <p:spPr/>
        <p:txBody>
          <a:bodyPr/>
          <a:lstStyle>
            <a:extLst/>
          </a:lstStyle>
          <a:p>
            <a:pPr eaLnBrk="1" latinLnBrk="0" hangingPunct="1"/>
            <a:fld id="{B41ABA4E-CD72-497B-97AA-7213B3980F60}" type="datetimeFigureOut">
              <a:rPr lang="en-US" smtClean="0"/>
              <a:pPr eaLnBrk="1" latinLnBrk="0" hangingPunct="1"/>
              <a:t>8/22/2012</a:t>
            </a:fld>
            <a:endParaRPr lang="en-US"/>
          </a:p>
        </p:txBody>
      </p:sp>
      <p:sp>
        <p:nvSpPr>
          <p:cNvPr id="3" name="عنصر نائب للتذييل 2"/>
          <p:cNvSpPr>
            <a:spLocks noGrp="1"/>
          </p:cNvSpPr>
          <p:nvPr>
            <p:ph type="ftr" sz="quarter" idx="11"/>
          </p:nvPr>
        </p:nvSpPr>
        <p:spPr/>
        <p:txBody>
          <a:bodyPr/>
          <a:lstStyle>
            <a:extLst/>
          </a:lstStyle>
          <a:p>
            <a:endParaRPr kumimoji="0" lang="en-US"/>
          </a:p>
        </p:txBody>
      </p:sp>
      <p:sp>
        <p:nvSpPr>
          <p:cNvPr id="4" name="عنصر نائب لرقم الشريحة 3"/>
          <p:cNvSpPr>
            <a:spLocks noGrp="1"/>
          </p:cNvSpPr>
          <p:nvPr>
            <p:ph type="sldNum" sz="quarter" idx="12"/>
          </p:nvPr>
        </p:nvSpPr>
        <p:spPr/>
        <p:txBody>
          <a:bodyPr/>
          <a:lstStyle>
            <a:extLst/>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extLst>
      <p:ext uri="{BB962C8B-B14F-4D97-AF65-F5344CB8AC3E}">
        <p14:creationId xmlns:p14="http://schemas.microsoft.com/office/powerpoint/2010/main" val="73194528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bg>
      <p:bgRef idx="1003">
        <a:schemeClr val="bg1"/>
      </p:bgRef>
    </p:bg>
    <p:spTree>
      <p:nvGrpSpPr>
        <p:cNvPr id="1" name=""/>
        <p:cNvGrpSpPr/>
        <p:nvPr/>
      </p:nvGrpSpPr>
      <p:grpSpPr>
        <a:xfrm>
          <a:off x="0" y="0"/>
          <a:ext cx="0" cy="0"/>
          <a:chOff x="0" y="0"/>
          <a:chExt cx="0" cy="0"/>
        </a:xfrm>
      </p:grpSpPr>
      <p:sp>
        <p:nvSpPr>
          <p:cNvPr id="2" name="عنوان 1"/>
          <p:cNvSpPr>
            <a:spLocks noGrp="1"/>
          </p:cNvSpPr>
          <p:nvPr>
            <p:ph type="title"/>
          </p:nvPr>
        </p:nvSpPr>
        <p:spPr>
          <a:xfrm>
            <a:off x="990600" y="4876800"/>
            <a:ext cx="8105257"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ar-SA" smtClean="0"/>
              <a:t>انقر لتحرير نمط العنوان الرئيسي</a:t>
            </a:r>
            <a:endParaRPr kumimoji="0" lang="en-US"/>
          </a:p>
        </p:txBody>
      </p:sp>
      <p:sp>
        <p:nvSpPr>
          <p:cNvPr id="3" name="عنصر نائب للنص 2"/>
          <p:cNvSpPr>
            <a:spLocks noGrp="1"/>
          </p:cNvSpPr>
          <p:nvPr>
            <p:ph type="body" idx="2"/>
          </p:nvPr>
        </p:nvSpPr>
        <p:spPr>
          <a:xfrm>
            <a:off x="4787900" y="5355102"/>
            <a:ext cx="4305808"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ar-SA" smtClean="0"/>
              <a:t>انقر لتحرير أنماط النص الرئيسي</a:t>
            </a:r>
          </a:p>
        </p:txBody>
      </p:sp>
      <p:sp>
        <p:nvSpPr>
          <p:cNvPr id="4" name="عنصر نائب للمحتوى 3"/>
          <p:cNvSpPr>
            <a:spLocks noGrp="1"/>
          </p:cNvSpPr>
          <p:nvPr>
            <p:ph sz="half" idx="1"/>
          </p:nvPr>
        </p:nvSpPr>
        <p:spPr>
          <a:xfrm>
            <a:off x="990600" y="274320"/>
            <a:ext cx="8103108"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5" name="عنصر نائب للتاريخ 4"/>
          <p:cNvSpPr>
            <a:spLocks noGrp="1"/>
          </p:cNvSpPr>
          <p:nvPr>
            <p:ph type="dt" sz="half" idx="10"/>
          </p:nvPr>
        </p:nvSpPr>
        <p:spPr>
          <a:xfrm>
            <a:off x="7287618" y="6407944"/>
            <a:ext cx="2080260" cy="365760"/>
          </a:xfrm>
        </p:spPr>
        <p:txBody>
          <a:bodyPr/>
          <a:lstStyle>
            <a:extLst/>
          </a:lstStyle>
          <a:p>
            <a:pPr eaLnBrk="1" latinLnBrk="0" hangingPunct="1"/>
            <a:fld id="{B41ABA4E-CD72-497B-97AA-7213B3980F60}" type="datetimeFigureOut">
              <a:rPr lang="en-US" smtClean="0"/>
              <a:pPr eaLnBrk="1" latinLnBrk="0" hangingPunct="1"/>
              <a:t>8/22/2012</a:t>
            </a:fld>
            <a:endParaRPr lang="en-US"/>
          </a:p>
        </p:txBody>
      </p:sp>
      <p:sp>
        <p:nvSpPr>
          <p:cNvPr id="6" name="عنصر نائب للتذييل 5"/>
          <p:cNvSpPr>
            <a:spLocks noGrp="1"/>
          </p:cNvSpPr>
          <p:nvPr>
            <p:ph type="ftr" sz="quarter" idx="11"/>
          </p:nvPr>
        </p:nvSpPr>
        <p:spPr/>
        <p:txBody>
          <a:bodyPr/>
          <a:lstStyle>
            <a:extLst/>
          </a:lstStyle>
          <a:p>
            <a:endParaRPr kumimoji="0" lang="en-US"/>
          </a:p>
        </p:txBody>
      </p:sp>
      <p:sp>
        <p:nvSpPr>
          <p:cNvPr id="7" name="عنصر نائب لرقم الشريحة 6"/>
          <p:cNvSpPr>
            <a:spLocks noGrp="1"/>
          </p:cNvSpPr>
          <p:nvPr>
            <p:ph type="sldNum" sz="quarter" idx="12"/>
          </p:nvPr>
        </p:nvSpPr>
        <p:spPr/>
        <p:txBody>
          <a:bodyPr/>
          <a:lstStyle>
            <a:extLst/>
          </a:lstStyle>
          <a:p>
            <a:fld id="{D2E57653-3E58-4892-A7ED-712530ACC680}" type="slidenum">
              <a:rPr kumimoji="0" lang="en-US" smtClean="0"/>
              <a:pPr eaLnBrk="1" latinLnBrk="0" hangingPunct="1"/>
              <a:t>‹#›</a:t>
            </a:fld>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bg>
      <p:bgRef idx="1002">
        <a:schemeClr val="bg1"/>
      </p:bgRef>
    </p:bg>
    <p:spTree>
      <p:nvGrpSpPr>
        <p:cNvPr id="1" name=""/>
        <p:cNvGrpSpPr/>
        <p:nvPr/>
      </p:nvGrpSpPr>
      <p:grpSpPr>
        <a:xfrm>
          <a:off x="0" y="0"/>
          <a:ext cx="0" cy="0"/>
          <a:chOff x="0" y="0"/>
          <a:chExt cx="0" cy="0"/>
        </a:xfrm>
      </p:grpSpPr>
      <p:sp>
        <p:nvSpPr>
          <p:cNvPr id="4" name="عنصر نائب للنص 3"/>
          <p:cNvSpPr>
            <a:spLocks noGrp="1"/>
          </p:cNvSpPr>
          <p:nvPr>
            <p:ph type="body" sz="half" idx="2"/>
          </p:nvPr>
        </p:nvSpPr>
        <p:spPr>
          <a:xfrm>
            <a:off x="1236335" y="5443402"/>
            <a:ext cx="77597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ar-SA" smtClean="0"/>
              <a:t>انقر لتحرير أنماط النص الرئيسي</a:t>
            </a:r>
          </a:p>
        </p:txBody>
      </p:sp>
      <p:sp>
        <p:nvSpPr>
          <p:cNvPr id="3" name="عنصر نائب للصورة 2"/>
          <p:cNvSpPr>
            <a:spLocks noGrp="1"/>
          </p:cNvSpPr>
          <p:nvPr>
            <p:ph type="pic" idx="1"/>
          </p:nvPr>
        </p:nvSpPr>
        <p:spPr>
          <a:xfrm>
            <a:off x="247650" y="189968"/>
            <a:ext cx="94107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ar-SA" smtClean="0"/>
              <a:t>انقر فوق الأيقونة لإضافة صورة</a:t>
            </a:r>
            <a:endParaRPr kumimoji="0" lang="en-US" dirty="0"/>
          </a:p>
        </p:txBody>
      </p:sp>
      <p:sp>
        <p:nvSpPr>
          <p:cNvPr id="5" name="عنصر نائب للتاريخ 4"/>
          <p:cNvSpPr>
            <a:spLocks noGrp="1"/>
          </p:cNvSpPr>
          <p:nvPr>
            <p:ph type="dt" sz="half" idx="10"/>
          </p:nvPr>
        </p:nvSpPr>
        <p:spPr/>
        <p:txBody>
          <a:bodyPr/>
          <a:lstStyle>
            <a:lvl1pPr>
              <a:defRPr>
                <a:solidFill>
                  <a:schemeClr val="tx1"/>
                </a:solidFill>
              </a:defRPr>
            </a:lvl1pPr>
            <a:extLst/>
          </a:lstStyle>
          <a:p>
            <a:pPr eaLnBrk="1" latinLnBrk="0" hangingPunct="1"/>
            <a:fld id="{B41ABA4E-CD72-497B-97AA-7213B3980F60}" type="datetimeFigureOut">
              <a:rPr lang="en-US" smtClean="0"/>
              <a:pPr eaLnBrk="1" latinLnBrk="0" hangingPunct="1"/>
              <a:t>8/22/2012</a:t>
            </a:fld>
            <a:endParaRPr lang="en-US"/>
          </a:p>
        </p:txBody>
      </p:sp>
      <p:sp>
        <p:nvSpPr>
          <p:cNvPr id="6" name="عنصر نائب للتذييل 5"/>
          <p:cNvSpPr>
            <a:spLocks noGrp="1"/>
          </p:cNvSpPr>
          <p:nvPr>
            <p:ph type="ftr" sz="quarter" idx="11"/>
          </p:nvPr>
        </p:nvSpPr>
        <p:spPr>
          <a:xfrm>
            <a:off x="4745079" y="6407945"/>
            <a:ext cx="2546571" cy="365125"/>
          </a:xfrm>
        </p:spPr>
        <p:txBody>
          <a:bodyPr/>
          <a:lstStyle>
            <a:lvl1pPr>
              <a:defRPr>
                <a:solidFill>
                  <a:schemeClr val="tx1"/>
                </a:solidFill>
              </a:defRPr>
            </a:lvl1pPr>
            <a:extLst/>
          </a:lstStyle>
          <a:p>
            <a:endParaRPr kumimoji="0" lang="en-US"/>
          </a:p>
        </p:txBody>
      </p:sp>
      <p:sp>
        <p:nvSpPr>
          <p:cNvPr id="7" name="عنصر نائب لرقم الشريحة 6"/>
          <p:cNvSpPr>
            <a:spLocks noGrp="1"/>
          </p:cNvSpPr>
          <p:nvPr>
            <p:ph type="sldNum" sz="quarter" idx="12"/>
          </p:nvPr>
        </p:nvSpPr>
        <p:spPr/>
        <p:txBody>
          <a:bodyPr/>
          <a:lstStyle>
            <a:lvl1pPr>
              <a:defRPr>
                <a:solidFill>
                  <a:schemeClr val="tx1"/>
                </a:solidFill>
              </a:defRPr>
            </a:lvl1pPr>
            <a:extLst/>
          </a:lstStyle>
          <a:p>
            <a:fld id="{D2E57653-3E58-4892-A7ED-712530ACC680}" type="slidenum">
              <a:rPr kumimoji="0" lang="en-US" smtClean="0"/>
              <a:pPr eaLnBrk="1" latinLnBrk="0" hangingPunct="1"/>
              <a:t>‹#›</a:t>
            </a:fld>
            <a:endParaRPr kumimoji="0" lang="en-US"/>
          </a:p>
        </p:txBody>
      </p:sp>
      <p:sp>
        <p:nvSpPr>
          <p:cNvPr id="2" name="عنوان 1"/>
          <p:cNvSpPr>
            <a:spLocks noGrp="1"/>
          </p:cNvSpPr>
          <p:nvPr>
            <p:ph type="title"/>
          </p:nvPr>
        </p:nvSpPr>
        <p:spPr>
          <a:xfrm>
            <a:off x="247650" y="4865122"/>
            <a:ext cx="8748385"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ar-SA" smtClean="0"/>
              <a:t>انقر لتحرير نمط العنوان الرئيسي</a:t>
            </a:r>
            <a:endParaRPr kumimoji="0" lang="en-US"/>
          </a:p>
        </p:txBody>
      </p:sp>
      <p:sp>
        <p:nvSpPr>
          <p:cNvPr id="8" name="شكل حر 7"/>
          <p:cNvSpPr>
            <a:spLocks/>
          </p:cNvSpPr>
          <p:nvPr/>
        </p:nvSpPr>
        <p:spPr bwMode="auto">
          <a:xfrm>
            <a:off x="540879" y="5944936"/>
            <a:ext cx="5352343"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شكل حر 8"/>
          <p:cNvSpPr>
            <a:spLocks/>
          </p:cNvSpPr>
          <p:nvPr/>
        </p:nvSpPr>
        <p:spPr bwMode="auto">
          <a:xfrm>
            <a:off x="526194" y="5939011"/>
            <a:ext cx="3997989"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مثلث قائم الزاوية 9"/>
          <p:cNvSpPr>
            <a:spLocks/>
          </p:cNvSpPr>
          <p:nvPr/>
        </p:nvSpPr>
        <p:spPr bwMode="auto">
          <a:xfrm>
            <a:off x="-6545" y="5791253"/>
            <a:ext cx="3685840"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رابط مستقيم 10"/>
          <p:cNvCxnSpPr/>
          <p:nvPr/>
        </p:nvCxnSpPr>
        <p:spPr>
          <a:xfrm>
            <a:off x="-10006" y="5787739"/>
            <a:ext cx="3689301"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شارة رتبة 11"/>
          <p:cNvSpPr/>
          <p:nvPr/>
        </p:nvSpPr>
        <p:spPr>
          <a:xfrm>
            <a:off x="9386121" y="4988440"/>
            <a:ext cx="19812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شارة رتبة 12"/>
          <p:cNvSpPr/>
          <p:nvPr/>
        </p:nvSpPr>
        <p:spPr>
          <a:xfrm>
            <a:off x="9184171" y="4988440"/>
            <a:ext cx="19812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95300" y="1481330"/>
            <a:ext cx="8915400" cy="4386071"/>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B41ABA4E-CD72-497B-97AA-7213B3980F60}" type="datetimeFigureOut">
              <a:rPr lang="en-US" smtClean="0"/>
              <a:pPr eaLnBrk="1" latinLnBrk="0" hangingPunct="1"/>
              <a:t>8/22/2012</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7414347" y="274641"/>
            <a:ext cx="1925593" cy="5592761"/>
          </a:xfrm>
        </p:spPr>
        <p:txBody>
          <a:bodyPr vert="eaVert"/>
          <a:lstStyle>
            <a:extLst/>
          </a:lstStyle>
          <a:p>
            <a:r>
              <a:rPr kumimoji="0" lang="ar-SA" smtClean="0"/>
              <a:t>انقر لتحرير نمط العنوان الرئيسي</a:t>
            </a:r>
            <a:endParaRPr kumimoji="0" lang="en-US"/>
          </a:p>
        </p:txBody>
      </p:sp>
      <p:sp>
        <p:nvSpPr>
          <p:cNvPr id="3" name="عنصر نائب للعنوان العمودي 2"/>
          <p:cNvSpPr>
            <a:spLocks noGrp="1"/>
          </p:cNvSpPr>
          <p:nvPr>
            <p:ph type="body" orient="vert" idx="1"/>
          </p:nvPr>
        </p:nvSpPr>
        <p:spPr>
          <a:xfrm>
            <a:off x="495300" y="274641"/>
            <a:ext cx="6851650" cy="5592760"/>
          </a:xfrm>
        </p:spPr>
        <p:txBody>
          <a:bodyPr vert="eaVert"/>
          <a:lstStyle>
            <a:extLst/>
          </a:lstStyle>
          <a:p>
            <a:pPr lvl="0" eaLnBrk="1" latinLnBrk="0" hangingPunct="1"/>
            <a:r>
              <a:rPr lang="ar-SA" smtClean="0"/>
              <a:t>انقر لتحرير أنماط النص الرئيسي</a:t>
            </a:r>
          </a:p>
          <a:p>
            <a:pPr lvl="1" eaLnBrk="1" latinLnBrk="0" hangingPunct="1"/>
            <a:r>
              <a:rPr lang="ar-SA" smtClean="0"/>
              <a:t>المستوى الثاني</a:t>
            </a:r>
          </a:p>
          <a:p>
            <a:pPr lvl="2" eaLnBrk="1" latinLnBrk="0" hangingPunct="1"/>
            <a:r>
              <a:rPr lang="ar-SA" smtClean="0"/>
              <a:t>المستوى الثالث</a:t>
            </a:r>
          </a:p>
          <a:p>
            <a:pPr lvl="3" eaLnBrk="1" latinLnBrk="0" hangingPunct="1"/>
            <a:r>
              <a:rPr lang="ar-SA" smtClean="0"/>
              <a:t>المستوى الرابع</a:t>
            </a:r>
          </a:p>
          <a:p>
            <a:pPr lvl="4" eaLnBrk="1" latinLnBrk="0" hangingPunct="1"/>
            <a:r>
              <a:rPr lang="ar-SA" smtClean="0"/>
              <a:t>المستوى الخامس</a:t>
            </a:r>
            <a:endParaRPr kumimoji="0" lang="en-US"/>
          </a:p>
        </p:txBody>
      </p:sp>
      <p:sp>
        <p:nvSpPr>
          <p:cNvPr id="4" name="عنصر نائب للتاريخ 3"/>
          <p:cNvSpPr>
            <a:spLocks noGrp="1"/>
          </p:cNvSpPr>
          <p:nvPr>
            <p:ph type="dt" sz="half" idx="10"/>
          </p:nvPr>
        </p:nvSpPr>
        <p:spPr/>
        <p:txBody>
          <a:bodyPr/>
          <a:lstStyle>
            <a:extLst/>
          </a:lstStyle>
          <a:p>
            <a:pPr eaLnBrk="1" latinLnBrk="0" hangingPunct="1"/>
            <a:fld id="{B41ABA4E-CD72-497B-97AA-7213B3980F60}" type="datetimeFigureOut">
              <a:rPr lang="en-US" smtClean="0"/>
              <a:pPr eaLnBrk="1" latinLnBrk="0" hangingPunct="1"/>
              <a:t>8/22/2012</a:t>
            </a:fld>
            <a:endParaRPr lang="en-US"/>
          </a:p>
        </p:txBody>
      </p:sp>
      <p:sp>
        <p:nvSpPr>
          <p:cNvPr id="5" name="عنصر نائب للتذييل 4"/>
          <p:cNvSpPr>
            <a:spLocks noGrp="1"/>
          </p:cNvSpPr>
          <p:nvPr>
            <p:ph type="ftr" sz="quarter" idx="11"/>
          </p:nvPr>
        </p:nvSpPr>
        <p:spPr/>
        <p:txBody>
          <a:bodyPr/>
          <a:lstStyle>
            <a:extLst/>
          </a:lstStyle>
          <a:p>
            <a:endParaRPr kumimoji="0" lang="en-US"/>
          </a:p>
        </p:txBody>
      </p:sp>
      <p:sp>
        <p:nvSpPr>
          <p:cNvPr id="6" name="عنصر نائب لرقم الشريحة 5"/>
          <p:cNvSpPr>
            <a:spLocks noGrp="1"/>
          </p:cNvSpPr>
          <p:nvPr>
            <p:ph type="sldNum" sz="quarter" idx="12"/>
          </p:nvPr>
        </p:nvSpPr>
        <p:spPr/>
        <p:txBody>
          <a:bodyPr/>
          <a:lstStyle>
            <a:extLst/>
          </a:lstStyle>
          <a:p>
            <a:fld id="{D2E57653-3E58-4892-A7ED-712530ACC680}" type="slidenum">
              <a:rPr kumimoji="0" lang="en-US" smtClean="0"/>
              <a:pPr eaLnBrk="1" latinLnBrk="0" hangingPunct="1"/>
              <a:t>‹#›</a:t>
            </a:fld>
            <a:endParaRPr kumimoji="0"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xAndObj">
  <p:cSld name="عنوان، ونص، ومحتوى">
    <p:spTree>
      <p:nvGrpSpPr>
        <p:cNvPr id="1" name=""/>
        <p:cNvGrpSpPr/>
        <p:nvPr/>
      </p:nvGrpSpPr>
      <p:grpSpPr>
        <a:xfrm>
          <a:off x="0" y="0"/>
          <a:ext cx="0" cy="0"/>
          <a:chOff x="0" y="0"/>
          <a:chExt cx="0" cy="0"/>
        </a:xfrm>
      </p:grpSpPr>
      <p:sp>
        <p:nvSpPr>
          <p:cNvPr id="2" name="عنوان 1"/>
          <p:cNvSpPr>
            <a:spLocks noGrp="1"/>
          </p:cNvSpPr>
          <p:nvPr>
            <p:ph type="title"/>
          </p:nvPr>
        </p:nvSpPr>
        <p:spPr>
          <a:xfrm>
            <a:off x="2613025" y="274638"/>
            <a:ext cx="6797675" cy="1143000"/>
          </a:xfrm>
        </p:spPr>
        <p:txBody>
          <a:bodyPr/>
          <a:lstStyle/>
          <a:p>
            <a:r>
              <a:rPr lang="ar-SA" smtClean="0"/>
              <a:t>انقر لتحرير نمط العنوان الرئيسي</a:t>
            </a:r>
            <a:endParaRPr lang="ar-SA"/>
          </a:p>
        </p:txBody>
      </p:sp>
      <p:sp>
        <p:nvSpPr>
          <p:cNvPr id="3" name="عنصر نائب للنص 2"/>
          <p:cNvSpPr>
            <a:spLocks noGrp="1"/>
          </p:cNvSpPr>
          <p:nvPr>
            <p:ph type="body" sz="half" idx="1"/>
          </p:nvPr>
        </p:nvSpPr>
        <p:spPr>
          <a:xfrm>
            <a:off x="2613025" y="1600200"/>
            <a:ext cx="3322638" cy="4525963"/>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6088063" y="1600200"/>
            <a:ext cx="3322637" cy="4525963"/>
          </a:xfrm>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extLst>
      <p:ext uri="{BB962C8B-B14F-4D97-AF65-F5344CB8AC3E}">
        <p14:creationId xmlns:p14="http://schemas.microsoft.com/office/powerpoint/2010/main" val="4154043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عنوان 1"/>
          <p:cNvSpPr>
            <a:spLocks noGrp="1"/>
          </p:cNvSpPr>
          <p:nvPr>
            <p:ph type="title"/>
          </p:nvPr>
        </p:nvSpPr>
        <p:spPr>
          <a:xfrm>
            <a:off x="782638" y="4406900"/>
            <a:ext cx="8420100" cy="1362075"/>
          </a:xfrm>
        </p:spPr>
        <p:txBody>
          <a:bodyPr anchor="t"/>
          <a:lstStyle>
            <a:lvl1pPr algn="r">
              <a:defRPr sz="4000" b="1" cap="all"/>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ar-SA" smtClean="0"/>
              <a:t>انقر لتحرير أنماط النص الرئيسي</a:t>
            </a:r>
          </a:p>
        </p:txBody>
      </p:sp>
    </p:spTree>
    <p:extLst>
      <p:ext uri="{BB962C8B-B14F-4D97-AF65-F5344CB8AC3E}">
        <p14:creationId xmlns:p14="http://schemas.microsoft.com/office/powerpoint/2010/main" val="275135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
        <p:nvSpPr>
          <p:cNvPr id="3" name="عنصر نائب للمحتوى 2"/>
          <p:cNvSpPr>
            <a:spLocks noGrp="1"/>
          </p:cNvSpPr>
          <p:nvPr>
            <p:ph sz="half" idx="1"/>
          </p:nvPr>
        </p:nvSpPr>
        <p:spPr>
          <a:xfrm>
            <a:off x="2613025" y="1600200"/>
            <a:ext cx="3322638"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محتوى 3"/>
          <p:cNvSpPr>
            <a:spLocks noGrp="1"/>
          </p:cNvSpPr>
          <p:nvPr>
            <p:ph sz="half" idx="2"/>
          </p:nvPr>
        </p:nvSpPr>
        <p:spPr>
          <a:xfrm>
            <a:off x="6088063" y="1600200"/>
            <a:ext cx="3322637"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extLst>
      <p:ext uri="{BB962C8B-B14F-4D97-AF65-F5344CB8AC3E}">
        <p14:creationId xmlns:p14="http://schemas.microsoft.com/office/powerpoint/2010/main" val="31206182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عنوان 1"/>
          <p:cNvSpPr>
            <a:spLocks noGrp="1"/>
          </p:cNvSpPr>
          <p:nvPr>
            <p:ph type="title"/>
          </p:nvPr>
        </p:nvSpPr>
        <p:spPr>
          <a:xfrm>
            <a:off x="495300" y="274638"/>
            <a:ext cx="8915400" cy="1143000"/>
          </a:xfrm>
        </p:spPr>
        <p:txBody>
          <a:bodyPr/>
          <a:lstStyle>
            <a:lvl1pPr>
              <a:defRPr/>
            </a:lvl1pPr>
          </a:lstStyle>
          <a:p>
            <a:r>
              <a:rPr lang="ar-SA" smtClean="0"/>
              <a:t>انقر لتحرير نمط العنوان الرئيسي</a:t>
            </a:r>
            <a:endParaRPr lang="ar-SA"/>
          </a:p>
        </p:txBody>
      </p:sp>
      <p:sp>
        <p:nvSpPr>
          <p:cNvPr id="3" name="عنصر نائب للنص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عنصر نائب للمحتوى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5" name="عنصر نائب للنص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6" name="عنصر نائب للمحتوى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Tree>
    <p:extLst>
      <p:ext uri="{BB962C8B-B14F-4D97-AF65-F5344CB8AC3E}">
        <p14:creationId xmlns:p14="http://schemas.microsoft.com/office/powerpoint/2010/main" val="8482562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ar-SA"/>
          </a:p>
        </p:txBody>
      </p:sp>
    </p:spTree>
    <p:extLst>
      <p:ext uri="{BB962C8B-B14F-4D97-AF65-F5344CB8AC3E}">
        <p14:creationId xmlns:p14="http://schemas.microsoft.com/office/powerpoint/2010/main" val="14034546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Tree>
    <p:extLst>
      <p:ext uri="{BB962C8B-B14F-4D97-AF65-F5344CB8AC3E}">
        <p14:creationId xmlns:p14="http://schemas.microsoft.com/office/powerpoint/2010/main" val="24455331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495300" y="273050"/>
            <a:ext cx="3259138" cy="1162050"/>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محتوى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ar-SA"/>
          </a:p>
        </p:txBody>
      </p:sp>
      <p:sp>
        <p:nvSpPr>
          <p:cNvPr id="4" name="عنصر نائب للنص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extLst>
      <p:ext uri="{BB962C8B-B14F-4D97-AF65-F5344CB8AC3E}">
        <p14:creationId xmlns:p14="http://schemas.microsoft.com/office/powerpoint/2010/main" val="214853184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2" name="عنوان 1"/>
          <p:cNvSpPr>
            <a:spLocks noGrp="1"/>
          </p:cNvSpPr>
          <p:nvPr>
            <p:ph type="title"/>
          </p:nvPr>
        </p:nvSpPr>
        <p:spPr>
          <a:xfrm>
            <a:off x="1941513" y="4800600"/>
            <a:ext cx="5943600" cy="566738"/>
          </a:xfrm>
        </p:spPr>
        <p:txBody>
          <a:bodyPr anchor="b"/>
          <a:lstStyle>
            <a:lvl1pPr algn="r">
              <a:defRPr sz="2000" b="1"/>
            </a:lvl1pPr>
          </a:lstStyle>
          <a:p>
            <a:r>
              <a:rPr lang="ar-SA" smtClean="0"/>
              <a:t>انقر لتحرير نمط العنوان الرئيسي</a:t>
            </a:r>
            <a:endParaRPr lang="ar-SA"/>
          </a:p>
        </p:txBody>
      </p:sp>
      <p:sp>
        <p:nvSpPr>
          <p:cNvPr id="3" name="عنصر نائب للصورة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SA"/>
          </a:p>
        </p:txBody>
      </p:sp>
      <p:sp>
        <p:nvSpPr>
          <p:cNvPr id="4" name="عنصر نائب للنص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Tree>
    <p:extLst>
      <p:ext uri="{BB962C8B-B14F-4D97-AF65-F5344CB8AC3E}">
        <p14:creationId xmlns:p14="http://schemas.microsoft.com/office/powerpoint/2010/main" val="5153519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w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image" Target="../media/image4.jpe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pic>
        <p:nvPicPr>
          <p:cNvPr id="76802" name="Picture 2"/>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0" y="0"/>
            <a:ext cx="1851025" cy="6858000"/>
          </a:xfrm>
          <a:prstGeom prst="rect">
            <a:avLst/>
          </a:prstGeom>
          <a:noFill/>
          <a:extLst>
            <a:ext uri="{909E8E84-426E-40DD-AFC4-6F175D3DCCD1}">
              <a14:hiddenFill xmlns:a14="http://schemas.microsoft.com/office/drawing/2010/main">
                <a:solidFill>
                  <a:srgbClr val="FFFFFF"/>
                </a:solidFill>
              </a14:hiddenFill>
            </a:ext>
          </a:extLst>
        </p:spPr>
      </p:pic>
      <p:pic>
        <p:nvPicPr>
          <p:cNvPr id="76803" name="Picture 3" descr="New Logo Grey 6_CMYK copy"/>
          <p:cNvPicPr>
            <a:picLocks noChangeAspect="1" noChangeArrowheads="1"/>
          </p:cNvPicPr>
          <p:nvPr/>
        </p:nvPicPr>
        <p:blipFill>
          <a:blip r:embed="rId15">
            <a:clrChange>
              <a:clrFrom>
                <a:srgbClr val="FFFFFF"/>
              </a:clrFrom>
              <a:clrTo>
                <a:srgbClr val="FFFFFF">
                  <a:alpha val="0"/>
                </a:srgbClr>
              </a:clrTo>
            </a:clrChange>
            <a:lum bright="42000"/>
            <a:extLst>
              <a:ext uri="{28A0092B-C50C-407E-A947-70E740481C1C}">
                <a14:useLocalDpi xmlns:a14="http://schemas.microsoft.com/office/drawing/2010/main" val="0"/>
              </a:ext>
            </a:extLst>
          </a:blip>
          <a:srcRect/>
          <a:stretch>
            <a:fillRect/>
          </a:stretch>
        </p:blipFill>
        <p:spPr bwMode="auto">
          <a:xfrm>
            <a:off x="407988" y="260350"/>
            <a:ext cx="1000125" cy="2089150"/>
          </a:xfrm>
          <a:prstGeom prst="rect">
            <a:avLst/>
          </a:prstGeom>
          <a:noFill/>
          <a:extLst>
            <a:ext uri="{909E8E84-426E-40DD-AFC4-6F175D3DCCD1}">
              <a14:hiddenFill xmlns:a14="http://schemas.microsoft.com/office/drawing/2010/main">
                <a:solidFill>
                  <a:srgbClr val="FFFFFF"/>
                </a:solidFill>
              </a14:hiddenFill>
            </a:ext>
          </a:extLst>
        </p:spPr>
      </p:pic>
      <p:pic>
        <p:nvPicPr>
          <p:cNvPr id="76804" name="Picture 4" descr="Symbol above20mm 129(cmyk)"/>
          <p:cNvPicPr>
            <a:picLocks noChangeAspect="1" noChangeArrowheads="1"/>
          </p:cNvPicPr>
          <p:nvPr/>
        </p:nvPicPr>
        <p:blipFill>
          <a:blip r:embed="rId16" cstate="print">
            <a:lum bright="96000"/>
            <a:extLst>
              <a:ext uri="{28A0092B-C50C-407E-A947-70E740481C1C}">
                <a14:useLocalDpi xmlns:a14="http://schemas.microsoft.com/office/drawing/2010/main" val="0"/>
              </a:ext>
            </a:extLst>
          </a:blip>
          <a:srcRect/>
          <a:stretch>
            <a:fillRect/>
          </a:stretch>
        </p:blipFill>
        <p:spPr bwMode="auto">
          <a:xfrm>
            <a:off x="428625" y="5664200"/>
            <a:ext cx="857250" cy="788988"/>
          </a:xfrm>
          <a:prstGeom prst="rect">
            <a:avLst/>
          </a:prstGeom>
          <a:noFill/>
          <a:extLst>
            <a:ext uri="{909E8E84-426E-40DD-AFC4-6F175D3DCCD1}">
              <a14:hiddenFill xmlns:a14="http://schemas.microsoft.com/office/drawing/2010/main">
                <a:solidFill>
                  <a:srgbClr val="FFFFFF"/>
                </a:solidFill>
              </a14:hiddenFill>
            </a:ext>
          </a:extLst>
        </p:spPr>
      </p:pic>
      <p:sp>
        <p:nvSpPr>
          <p:cNvPr id="76805" name="Rectangle 5"/>
          <p:cNvSpPr>
            <a:spLocks noGrp="1" noChangeArrowheads="1"/>
          </p:cNvSpPr>
          <p:nvPr>
            <p:ph type="title"/>
          </p:nvPr>
        </p:nvSpPr>
        <p:spPr bwMode="auto">
          <a:xfrm>
            <a:off x="2613025" y="274638"/>
            <a:ext cx="6797675"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GB" smtClean="0"/>
              <a:t>Click to edit Master title style</a:t>
            </a:r>
          </a:p>
        </p:txBody>
      </p:sp>
      <p:sp>
        <p:nvSpPr>
          <p:cNvPr id="76806" name="Rectangle 6"/>
          <p:cNvSpPr>
            <a:spLocks noGrp="1" noChangeArrowheads="1"/>
          </p:cNvSpPr>
          <p:nvPr>
            <p:ph type="body" idx="1"/>
          </p:nvPr>
        </p:nvSpPr>
        <p:spPr bwMode="auto">
          <a:xfrm>
            <a:off x="2613025" y="1600200"/>
            <a:ext cx="6797675"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a:p>
            <a:pPr lvl="0"/>
            <a:endParaRPr lang="en-GB" smtClean="0"/>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55" r:id="rId5"/>
    <p:sldLayoutId id="2147483656" r:id="rId6"/>
    <p:sldLayoutId id="2147483657" r:id="rId7"/>
    <p:sldLayoutId id="2147483658" r:id="rId8"/>
    <p:sldLayoutId id="2147483659" r:id="rId9"/>
    <p:sldLayoutId id="2147483660" r:id="rId10"/>
    <p:sldLayoutId id="2147483661" r:id="rId11"/>
    <p:sldLayoutId id="2147483662" r:id="rId12"/>
  </p:sldLayoutIdLst>
  <p:txStyles>
    <p:titleStyle>
      <a:lvl1pPr algn="ctr" rtl="0" eaLnBrk="0" fontAlgn="base" hangingPunct="0">
        <a:spcBef>
          <a:spcPct val="0"/>
        </a:spcBef>
        <a:spcAft>
          <a:spcPct val="0"/>
        </a:spcAft>
        <a:defRPr sz="2800">
          <a:solidFill>
            <a:schemeClr val="tx2"/>
          </a:solidFill>
          <a:latin typeface="+mj-lt"/>
          <a:ea typeface="+mj-ea"/>
          <a:cs typeface="+mj-cs"/>
        </a:defRPr>
      </a:lvl1pPr>
      <a:lvl2pPr algn="ctr" rtl="0" eaLnBrk="0" fontAlgn="base" hangingPunct="0">
        <a:spcBef>
          <a:spcPct val="0"/>
        </a:spcBef>
        <a:spcAft>
          <a:spcPct val="0"/>
        </a:spcAft>
        <a:defRPr sz="2800">
          <a:solidFill>
            <a:schemeClr val="tx2"/>
          </a:solidFill>
          <a:latin typeface="BlissBold" pitchFamily="2" charset="0"/>
        </a:defRPr>
      </a:lvl2pPr>
      <a:lvl3pPr algn="ctr" rtl="0" eaLnBrk="0" fontAlgn="base" hangingPunct="0">
        <a:spcBef>
          <a:spcPct val="0"/>
        </a:spcBef>
        <a:spcAft>
          <a:spcPct val="0"/>
        </a:spcAft>
        <a:defRPr sz="2800">
          <a:solidFill>
            <a:schemeClr val="tx2"/>
          </a:solidFill>
          <a:latin typeface="BlissBold" pitchFamily="2" charset="0"/>
        </a:defRPr>
      </a:lvl3pPr>
      <a:lvl4pPr algn="ctr" rtl="0" eaLnBrk="0" fontAlgn="base" hangingPunct="0">
        <a:spcBef>
          <a:spcPct val="0"/>
        </a:spcBef>
        <a:spcAft>
          <a:spcPct val="0"/>
        </a:spcAft>
        <a:defRPr sz="2800">
          <a:solidFill>
            <a:schemeClr val="tx2"/>
          </a:solidFill>
          <a:latin typeface="BlissBold" pitchFamily="2" charset="0"/>
        </a:defRPr>
      </a:lvl4pPr>
      <a:lvl5pPr algn="ctr" rtl="0" eaLnBrk="0" fontAlgn="base" hangingPunct="0">
        <a:spcBef>
          <a:spcPct val="0"/>
        </a:spcBef>
        <a:spcAft>
          <a:spcPct val="0"/>
        </a:spcAft>
        <a:defRPr sz="2800">
          <a:solidFill>
            <a:schemeClr val="tx2"/>
          </a:solidFill>
          <a:latin typeface="BlissBold" pitchFamily="2" charset="0"/>
        </a:defRPr>
      </a:lvl5pPr>
      <a:lvl6pPr marL="457200" algn="ctr" rtl="0" eaLnBrk="0" fontAlgn="base" hangingPunct="0">
        <a:spcBef>
          <a:spcPct val="0"/>
        </a:spcBef>
        <a:spcAft>
          <a:spcPct val="0"/>
        </a:spcAft>
        <a:defRPr sz="2800">
          <a:solidFill>
            <a:schemeClr val="tx2"/>
          </a:solidFill>
          <a:latin typeface="BlissBold" pitchFamily="2" charset="0"/>
        </a:defRPr>
      </a:lvl6pPr>
      <a:lvl7pPr marL="914400" algn="ctr" rtl="0" eaLnBrk="0" fontAlgn="base" hangingPunct="0">
        <a:spcBef>
          <a:spcPct val="0"/>
        </a:spcBef>
        <a:spcAft>
          <a:spcPct val="0"/>
        </a:spcAft>
        <a:defRPr sz="2800">
          <a:solidFill>
            <a:schemeClr val="tx2"/>
          </a:solidFill>
          <a:latin typeface="BlissBold" pitchFamily="2" charset="0"/>
        </a:defRPr>
      </a:lvl7pPr>
      <a:lvl8pPr marL="1371600" algn="ctr" rtl="0" eaLnBrk="0" fontAlgn="base" hangingPunct="0">
        <a:spcBef>
          <a:spcPct val="0"/>
        </a:spcBef>
        <a:spcAft>
          <a:spcPct val="0"/>
        </a:spcAft>
        <a:defRPr sz="2800">
          <a:solidFill>
            <a:schemeClr val="tx2"/>
          </a:solidFill>
          <a:latin typeface="BlissBold" pitchFamily="2" charset="0"/>
        </a:defRPr>
      </a:lvl8pPr>
      <a:lvl9pPr marL="1828800" algn="ctr" rtl="0" eaLnBrk="0" fontAlgn="base" hangingPunct="0">
        <a:spcBef>
          <a:spcPct val="0"/>
        </a:spcBef>
        <a:spcAft>
          <a:spcPct val="0"/>
        </a:spcAft>
        <a:defRPr sz="2800">
          <a:solidFill>
            <a:schemeClr val="tx2"/>
          </a:solidFill>
          <a:latin typeface="BlissBold" pitchFamily="2" charset="0"/>
        </a:defRPr>
      </a:lvl9pPr>
    </p:titleStyle>
    <p:bodyStyle>
      <a:lvl1pPr marL="342900" indent="-342900" algn="l" rtl="0" eaLnBrk="0" fontAlgn="base" hangingPunct="0">
        <a:spcBef>
          <a:spcPct val="20000"/>
        </a:spcBef>
        <a:spcAft>
          <a:spcPct val="0"/>
        </a:spcAft>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000">
          <a:solidFill>
            <a:schemeClr val="tx1"/>
          </a:solidFill>
          <a:latin typeface="+mn-lt"/>
        </a:defRPr>
      </a:lvl2pPr>
      <a:lvl3pPr marL="1143000" indent="-228600" algn="l" rtl="0" eaLnBrk="0" fontAlgn="base" hangingPunct="0">
        <a:spcBef>
          <a:spcPct val="20000"/>
        </a:spcBef>
        <a:spcAft>
          <a:spcPct val="0"/>
        </a:spcAft>
        <a:buChar char="•"/>
        <a:defRPr>
          <a:solidFill>
            <a:schemeClr val="tx1"/>
          </a:solidFill>
          <a:latin typeface="+mn-lt"/>
        </a:defRPr>
      </a:lvl3pPr>
      <a:lvl4pPr marL="1600200" indent="-228600" algn="l" rtl="0" eaLnBrk="0" fontAlgn="base" hangingPunct="0">
        <a:spcBef>
          <a:spcPct val="20000"/>
        </a:spcBef>
        <a:spcAft>
          <a:spcPct val="0"/>
        </a:spcAft>
        <a:buChar char="–"/>
        <a:defRPr sz="1600">
          <a:solidFill>
            <a:schemeClr val="tx1"/>
          </a:solidFill>
          <a:latin typeface="+mn-lt"/>
        </a:defRPr>
      </a:lvl4pPr>
      <a:lvl5pPr marL="2057400" indent="-228600" algn="l" rtl="0" eaLnBrk="0" fontAlgn="base" hangingPunct="0">
        <a:spcBef>
          <a:spcPct val="20000"/>
        </a:spcBef>
        <a:spcAft>
          <a:spcPct val="0"/>
        </a:spcAft>
        <a:buChar char="»"/>
        <a:defRPr sz="1400">
          <a:solidFill>
            <a:schemeClr val="tx1"/>
          </a:solidFill>
          <a:latin typeface="+mn-lt"/>
        </a:defRPr>
      </a:lvl5pPr>
      <a:lvl6pPr marL="2514600" indent="-228600" algn="l" rtl="0" eaLnBrk="0" fontAlgn="base" hangingPunct="0">
        <a:spcBef>
          <a:spcPct val="20000"/>
        </a:spcBef>
        <a:spcAft>
          <a:spcPct val="0"/>
        </a:spcAft>
        <a:buChar char="»"/>
        <a:defRPr sz="1400">
          <a:solidFill>
            <a:schemeClr val="tx1"/>
          </a:solidFill>
          <a:latin typeface="+mn-lt"/>
        </a:defRPr>
      </a:lvl6pPr>
      <a:lvl7pPr marL="2971800" indent="-228600" algn="l" rtl="0" eaLnBrk="0" fontAlgn="base" hangingPunct="0">
        <a:spcBef>
          <a:spcPct val="20000"/>
        </a:spcBef>
        <a:spcAft>
          <a:spcPct val="0"/>
        </a:spcAft>
        <a:buChar char="»"/>
        <a:defRPr sz="1400">
          <a:solidFill>
            <a:schemeClr val="tx1"/>
          </a:solidFill>
          <a:latin typeface="+mn-lt"/>
        </a:defRPr>
      </a:lvl7pPr>
      <a:lvl8pPr marL="3429000" indent="-228600" algn="l" rtl="0" eaLnBrk="0" fontAlgn="base" hangingPunct="0">
        <a:spcBef>
          <a:spcPct val="20000"/>
        </a:spcBef>
        <a:spcAft>
          <a:spcPct val="0"/>
        </a:spcAft>
        <a:buChar char="»"/>
        <a:defRPr sz="1400">
          <a:solidFill>
            <a:schemeClr val="tx1"/>
          </a:solidFill>
          <a:latin typeface="+mn-lt"/>
        </a:defRPr>
      </a:lvl8pPr>
      <a:lvl9pPr marL="3886200" indent="-228600" algn="l" rtl="0" eaLnBrk="0" fontAlgn="base" hangingPunct="0">
        <a:spcBef>
          <a:spcPct val="20000"/>
        </a:spcBef>
        <a:spcAft>
          <a:spcPct val="0"/>
        </a:spcAft>
        <a:buChar char="»"/>
        <a:defRPr sz="1400">
          <a:solidFill>
            <a:schemeClr val="tx1"/>
          </a:solidFill>
          <a:latin typeface="+mn-lt"/>
        </a:defRPr>
      </a:lvl9pPr>
    </p:bodyStyle>
    <p:otherStyle>
      <a:defPPr>
        <a:defRPr lang="ar-SA"/>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شكل حر 12"/>
          <p:cNvSpPr>
            <a:spLocks/>
          </p:cNvSpPr>
          <p:nvPr/>
        </p:nvSpPr>
        <p:spPr bwMode="auto">
          <a:xfrm>
            <a:off x="540879" y="5944936"/>
            <a:ext cx="5352343"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شكل حر 11"/>
          <p:cNvSpPr>
            <a:spLocks/>
          </p:cNvSpPr>
          <p:nvPr/>
        </p:nvSpPr>
        <p:spPr bwMode="auto">
          <a:xfrm>
            <a:off x="526194" y="5939011"/>
            <a:ext cx="3997989"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مثلث قائم الزاوية 13"/>
          <p:cNvSpPr>
            <a:spLocks/>
          </p:cNvSpPr>
          <p:nvPr/>
        </p:nvSpPr>
        <p:spPr bwMode="auto">
          <a:xfrm>
            <a:off x="-6545" y="5791253"/>
            <a:ext cx="3685840" cy="1080868"/>
          </a:xfrm>
          <a:prstGeom prst="rtTriangle">
            <a:avLst/>
          </a:prstGeom>
          <a:blipFill>
            <a:blip r:embed="rId14">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رابط مستقيم 14"/>
          <p:cNvCxnSpPr/>
          <p:nvPr/>
        </p:nvCxnSpPr>
        <p:spPr>
          <a:xfrm>
            <a:off x="-10006" y="5787739"/>
            <a:ext cx="3689301"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عنصر نائب للعنوان 8"/>
          <p:cNvSpPr>
            <a:spLocks noGrp="1"/>
          </p:cNvSpPr>
          <p:nvPr>
            <p:ph type="title"/>
          </p:nvPr>
        </p:nvSpPr>
        <p:spPr>
          <a:xfrm>
            <a:off x="495300" y="274638"/>
            <a:ext cx="89154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ar-SA" smtClean="0"/>
              <a:t>انقر لتحرير نمط العنوان الرئيسي</a:t>
            </a:r>
            <a:endParaRPr kumimoji="0" lang="en-US"/>
          </a:p>
        </p:txBody>
      </p:sp>
      <p:sp>
        <p:nvSpPr>
          <p:cNvPr id="30" name="عنصر نائب للنص 29"/>
          <p:cNvSpPr>
            <a:spLocks noGrp="1"/>
          </p:cNvSpPr>
          <p:nvPr>
            <p:ph type="body" idx="1"/>
          </p:nvPr>
        </p:nvSpPr>
        <p:spPr>
          <a:xfrm>
            <a:off x="495300" y="1481329"/>
            <a:ext cx="8915400" cy="4525963"/>
          </a:xfrm>
          <a:prstGeom prst="rect">
            <a:avLst/>
          </a:prstGeom>
        </p:spPr>
        <p:txBody>
          <a:bodyPr vert="horz">
            <a:normAutofit/>
          </a:bodyPr>
          <a:lstStyle>
            <a:extLst/>
          </a:lstStyle>
          <a:p>
            <a:pPr lvl="0" eaLnBrk="1" latinLnBrk="0" hangingPunct="1"/>
            <a:r>
              <a:rPr kumimoji="0" lang="ar-SA" smtClean="0"/>
              <a:t>انقر لتحرير أنماط النص الرئيسي</a:t>
            </a:r>
          </a:p>
          <a:p>
            <a:pPr lvl="1" eaLnBrk="1" latinLnBrk="0" hangingPunct="1"/>
            <a:r>
              <a:rPr kumimoji="0" lang="ar-SA" smtClean="0"/>
              <a:t>المستوى الثاني</a:t>
            </a:r>
          </a:p>
          <a:p>
            <a:pPr lvl="2" eaLnBrk="1" latinLnBrk="0" hangingPunct="1"/>
            <a:r>
              <a:rPr kumimoji="0" lang="ar-SA" smtClean="0"/>
              <a:t>المستوى الثالث</a:t>
            </a:r>
          </a:p>
          <a:p>
            <a:pPr lvl="3" eaLnBrk="1" latinLnBrk="0" hangingPunct="1"/>
            <a:r>
              <a:rPr kumimoji="0" lang="ar-SA" smtClean="0"/>
              <a:t>المستوى الرابع</a:t>
            </a:r>
          </a:p>
          <a:p>
            <a:pPr lvl="4" eaLnBrk="1" latinLnBrk="0" hangingPunct="1"/>
            <a:r>
              <a:rPr kumimoji="0" lang="ar-SA" smtClean="0"/>
              <a:t>المستوى الخامس</a:t>
            </a:r>
            <a:endParaRPr kumimoji="0" lang="en-US"/>
          </a:p>
        </p:txBody>
      </p:sp>
      <p:sp>
        <p:nvSpPr>
          <p:cNvPr id="10" name="عنصر نائب للتاريخ 9"/>
          <p:cNvSpPr>
            <a:spLocks noGrp="1"/>
          </p:cNvSpPr>
          <p:nvPr>
            <p:ph type="dt" sz="half" idx="2"/>
          </p:nvPr>
        </p:nvSpPr>
        <p:spPr>
          <a:xfrm>
            <a:off x="7287618" y="6407944"/>
            <a:ext cx="2080260" cy="365760"/>
          </a:xfrm>
          <a:prstGeom prst="rect">
            <a:avLst/>
          </a:prstGeom>
        </p:spPr>
        <p:txBody>
          <a:bodyPr vert="horz" anchor="b"/>
          <a:lstStyle>
            <a:lvl1pPr algn="l" eaLnBrk="1" latinLnBrk="0" hangingPunct="1">
              <a:defRPr kumimoji="0" sz="1000">
                <a:solidFill>
                  <a:schemeClr val="tx1"/>
                </a:solidFill>
              </a:defRPr>
            </a:lvl1pPr>
            <a:extLst/>
          </a:lstStyle>
          <a:p>
            <a:pPr eaLnBrk="1" latinLnBrk="0" hangingPunct="1"/>
            <a:fld id="{544213AF-26F6-41FA-8D85-E2C5388D6E58}" type="datetimeFigureOut">
              <a:rPr lang="en-US" smtClean="0"/>
              <a:pPr eaLnBrk="1" latinLnBrk="0" hangingPunct="1"/>
              <a:t>8/22/2012</a:t>
            </a:fld>
            <a:endParaRPr lang="en-US" sz="1000" dirty="0">
              <a:solidFill>
                <a:schemeClr val="tx1"/>
              </a:solidFill>
            </a:endParaRPr>
          </a:p>
        </p:txBody>
      </p:sp>
      <p:sp>
        <p:nvSpPr>
          <p:cNvPr id="22" name="عنصر نائب للتذييل 21"/>
          <p:cNvSpPr>
            <a:spLocks noGrp="1"/>
          </p:cNvSpPr>
          <p:nvPr>
            <p:ph type="ftr" sz="quarter" idx="3"/>
          </p:nvPr>
        </p:nvSpPr>
        <p:spPr>
          <a:xfrm>
            <a:off x="4745079" y="6407945"/>
            <a:ext cx="2546571" cy="365125"/>
          </a:xfrm>
          <a:prstGeom prst="rect">
            <a:avLst/>
          </a:prstGeom>
        </p:spPr>
        <p:txBody>
          <a:bodyPr vert="horz" anchor="b"/>
          <a:lstStyle>
            <a:lvl1pPr algn="r" eaLnBrk="1" latinLnBrk="0" hangingPunct="1">
              <a:defRPr kumimoji="0" sz="1000">
                <a:solidFill>
                  <a:schemeClr val="tx1"/>
                </a:solidFill>
              </a:defRPr>
            </a:lvl1pPr>
            <a:extLst/>
          </a:lstStyle>
          <a:p>
            <a:pPr algn="r" eaLnBrk="1" latinLnBrk="0" hangingPunct="1"/>
            <a:endParaRPr kumimoji="0" lang="en-US" sz="1000" dirty="0">
              <a:solidFill>
                <a:schemeClr val="tx1"/>
              </a:solidFill>
            </a:endParaRPr>
          </a:p>
        </p:txBody>
      </p:sp>
      <p:sp>
        <p:nvSpPr>
          <p:cNvPr id="18" name="عنصر نائب لرقم الشريحة 17"/>
          <p:cNvSpPr>
            <a:spLocks noGrp="1"/>
          </p:cNvSpPr>
          <p:nvPr>
            <p:ph type="sldNum" sz="quarter" idx="4"/>
          </p:nvPr>
        </p:nvSpPr>
        <p:spPr>
          <a:xfrm>
            <a:off x="9367878" y="6407945"/>
            <a:ext cx="396240" cy="365125"/>
          </a:xfrm>
          <a:prstGeom prst="rect">
            <a:avLst/>
          </a:prstGeom>
        </p:spPr>
        <p:txBody>
          <a:bodyPr vert="horz" anchor="b"/>
          <a:lstStyle>
            <a:lvl1pPr algn="r" eaLnBrk="1" latinLnBrk="0" hangingPunct="1">
              <a:defRPr kumimoji="0" sz="1000" b="0">
                <a:solidFill>
                  <a:schemeClr val="tx1"/>
                </a:solidFill>
              </a:defRPr>
            </a:lvl1pPr>
            <a:extLst/>
          </a:lstStyle>
          <a:p>
            <a:fld id="{D5BBC35B-A44B-4119-B8DA-DE9E3DFADA20}" type="slidenum">
              <a:rPr kumimoji="0" lang="en-US" smtClean="0"/>
              <a:pPr eaLnBrk="1" latinLnBrk="0" hangingPunct="1"/>
              <a:t>‹#›</a:t>
            </a:fld>
            <a:endParaRPr kumimoji="0" lang="en-US" sz="1000" b="0">
              <a:solidFill>
                <a:schemeClr val="tx1"/>
              </a:solidFill>
            </a:endParaRPr>
          </a:p>
        </p:txBody>
      </p:sp>
    </p:spTree>
  </p:cSld>
  <p:clrMap bg1="lt1" tx1="dk1" bg2="lt2" tx2="dk2" accent1="accent1" accent2="accent2" accent3="accent3" accent4="accent4" accent5="accent5" accent6="accent6" hlink="hlink" folHlink="folHlink"/>
  <p:sldLayoutIdLst>
    <p:sldLayoutId id="2147483677" r:id="rId1"/>
    <p:sldLayoutId id="2147483678" r:id="rId2"/>
    <p:sldLayoutId id="2147483679" r:id="rId3"/>
    <p:sldLayoutId id="2147483680" r:id="rId4"/>
    <p:sldLayoutId id="2147483681" r:id="rId5"/>
    <p:sldLayoutId id="2147483682" r:id="rId6"/>
    <p:sldLayoutId id="2147483683" r:id="rId7"/>
    <p:sldLayoutId id="2147483684" r:id="rId8"/>
    <p:sldLayoutId id="2147483685" r:id="rId9"/>
    <p:sldLayoutId id="2147483686" r:id="rId10"/>
    <p:sldLayoutId id="2147483687" r:id="rId11"/>
    <p:sldLayoutId id="2147483688" r:id="rId12"/>
  </p:sldLayoutIdLst>
  <p:txStyles>
    <p:titleStyle>
      <a:lvl1pPr algn="l" rtl="1"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r" rtl="1" eaLnBrk="1" latinLnBrk="0" hangingPunct="1">
        <a:defRPr kumimoji="0" kern="1200">
          <a:solidFill>
            <a:schemeClr val="tx1"/>
          </a:solidFill>
          <a:latin typeface="+mn-lt"/>
          <a:ea typeface="+mn-ea"/>
          <a:cs typeface="+mn-cs"/>
        </a:defRPr>
      </a:lvl1pPr>
      <a:lvl2pPr marL="457200" algn="r" rtl="1" eaLnBrk="1" latinLnBrk="0" hangingPunct="1">
        <a:defRPr kumimoji="0" kern="1200">
          <a:solidFill>
            <a:schemeClr val="tx1"/>
          </a:solidFill>
          <a:latin typeface="+mn-lt"/>
          <a:ea typeface="+mn-ea"/>
          <a:cs typeface="+mn-cs"/>
        </a:defRPr>
      </a:lvl2pPr>
      <a:lvl3pPr marL="914400" algn="r" rtl="1" eaLnBrk="1" latinLnBrk="0" hangingPunct="1">
        <a:defRPr kumimoji="0" kern="1200">
          <a:solidFill>
            <a:schemeClr val="tx1"/>
          </a:solidFill>
          <a:latin typeface="+mn-lt"/>
          <a:ea typeface="+mn-ea"/>
          <a:cs typeface="+mn-cs"/>
        </a:defRPr>
      </a:lvl3pPr>
      <a:lvl4pPr marL="1371600" algn="r" rtl="1" eaLnBrk="1" latinLnBrk="0" hangingPunct="1">
        <a:defRPr kumimoji="0" kern="1200">
          <a:solidFill>
            <a:schemeClr val="tx1"/>
          </a:solidFill>
          <a:latin typeface="+mn-lt"/>
          <a:ea typeface="+mn-ea"/>
          <a:cs typeface="+mn-cs"/>
        </a:defRPr>
      </a:lvl4pPr>
      <a:lvl5pPr marL="1828800" algn="r" rtl="1" eaLnBrk="1" latinLnBrk="0" hangingPunct="1">
        <a:defRPr kumimoji="0" kern="1200">
          <a:solidFill>
            <a:schemeClr val="tx1"/>
          </a:solidFill>
          <a:latin typeface="+mn-lt"/>
          <a:ea typeface="+mn-ea"/>
          <a:cs typeface="+mn-cs"/>
        </a:defRPr>
      </a:lvl5pPr>
      <a:lvl6pPr marL="2286000" algn="r" rtl="1" eaLnBrk="1" latinLnBrk="0" hangingPunct="1">
        <a:defRPr kumimoji="0" kern="1200">
          <a:solidFill>
            <a:schemeClr val="tx1"/>
          </a:solidFill>
          <a:latin typeface="+mn-lt"/>
          <a:ea typeface="+mn-ea"/>
          <a:cs typeface="+mn-cs"/>
        </a:defRPr>
      </a:lvl6pPr>
      <a:lvl7pPr marL="2743200" algn="r" rtl="1" eaLnBrk="1" latinLnBrk="0" hangingPunct="1">
        <a:defRPr kumimoji="0" kern="1200">
          <a:solidFill>
            <a:schemeClr val="tx1"/>
          </a:solidFill>
          <a:latin typeface="+mn-lt"/>
          <a:ea typeface="+mn-ea"/>
          <a:cs typeface="+mn-cs"/>
        </a:defRPr>
      </a:lvl7pPr>
      <a:lvl8pPr marL="3200400" algn="r" rtl="1" eaLnBrk="1" latinLnBrk="0" hangingPunct="1">
        <a:defRPr kumimoji="0" kern="1200">
          <a:solidFill>
            <a:schemeClr val="tx1"/>
          </a:solidFill>
          <a:latin typeface="+mn-lt"/>
          <a:ea typeface="+mn-ea"/>
          <a:cs typeface="+mn-cs"/>
        </a:defRPr>
      </a:lvl8pPr>
      <a:lvl9pPr marL="3657600" algn="r" rtl="1"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2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19.gif"/><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image" Target="../media/image20.gif"/><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3" Type="http://schemas.openxmlformats.org/officeDocument/2006/relationships/image" Target="../media/image22.gif"/><Relationship Id="rId2" Type="http://schemas.openxmlformats.org/officeDocument/2006/relationships/image" Target="../media/image21.jpeg"/><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6.xml"/></Relationships>
</file>

<file path=ppt/slides/_rels/slide19.xml.rels><?xml version="1.0" encoding="UTF-8" standalone="yes"?>
<Relationships xmlns="http://schemas.openxmlformats.org/package/2006/relationships"><Relationship Id="rId2" Type="http://schemas.openxmlformats.org/officeDocument/2006/relationships/image" Target="../media/image24.jpeg"/><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1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image" Target="../media/image26.gif"/><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image" Target="../media/image27.gif"/><Relationship Id="rId1" Type="http://schemas.openxmlformats.org/officeDocument/2006/relationships/slideLayout" Target="../slideLayouts/slideLayout14.xml"/></Relationships>
</file>

<file path=ppt/slides/_rels/slide24.xml.rels><?xml version="1.0" encoding="UTF-8" standalone="yes"?>
<Relationships xmlns="http://schemas.openxmlformats.org/package/2006/relationships"><Relationship Id="rId2" Type="http://schemas.openxmlformats.org/officeDocument/2006/relationships/image" Target="../media/image28.gif"/><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image" Target="../media/image29.gif"/><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image" Target="../media/image30.gif"/><Relationship Id="rId1" Type="http://schemas.openxmlformats.org/officeDocument/2006/relationships/slideLayout" Target="../slideLayouts/slideLayout14.xml"/></Relationships>
</file>

<file path=ppt/slides/_rels/slide27.xml.rels><?xml version="1.0" encoding="UTF-8" standalone="yes"?>
<Relationships xmlns="http://schemas.openxmlformats.org/package/2006/relationships"><Relationship Id="rId2" Type="http://schemas.openxmlformats.org/officeDocument/2006/relationships/image" Target="../media/image31.gif"/><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6.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image" Target="../media/image32.png"/><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notesSlide" Target="../notesSlides/notesSlide1.xml"/><Relationship Id="rId1" Type="http://schemas.openxmlformats.org/officeDocument/2006/relationships/slideLayout" Target="../slideLayouts/slideLayout16.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gif"/><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2" Type="http://schemas.openxmlformats.org/officeDocument/2006/relationships/image" Target="../media/image12.gif"/><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image" Target="../media/image13.png"/><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ctrTitle"/>
          </p:nvPr>
        </p:nvSpPr>
        <p:spPr>
          <a:xfrm>
            <a:off x="560512" y="2060848"/>
            <a:ext cx="8568952" cy="2880320"/>
          </a:xfrm>
        </p:spPr>
        <p:txBody>
          <a:bodyPr>
            <a:normAutofit/>
          </a:bodyPr>
          <a:lstStyle/>
          <a:p>
            <a:pPr algn="ctr" rtl="0"/>
            <a:r>
              <a:rPr lang="en-GB" sz="3200" dirty="0" smtClean="0">
                <a:solidFill>
                  <a:schemeClr val="tx1"/>
                </a:solidFill>
              </a:rPr>
              <a:t>CATHETERIZATION </a:t>
            </a:r>
            <a:r>
              <a:rPr lang="en-GB" sz="3200" dirty="0">
                <a:solidFill>
                  <a:schemeClr val="tx1"/>
                </a:solidFill>
              </a:rPr>
              <a:t>AND CATHETER </a:t>
            </a:r>
            <a:r>
              <a:rPr lang="en-GB" sz="3200" dirty="0" smtClean="0">
                <a:solidFill>
                  <a:schemeClr val="tx1"/>
                </a:solidFill>
              </a:rPr>
              <a:t>CARE</a:t>
            </a:r>
            <a:r>
              <a:rPr lang="ar-SA" sz="3200" dirty="0" smtClean="0">
                <a:solidFill>
                  <a:schemeClr val="tx1"/>
                </a:solidFill>
              </a:rPr>
              <a:t/>
            </a:r>
            <a:br>
              <a:rPr lang="ar-SA" sz="3200" dirty="0" smtClean="0">
                <a:solidFill>
                  <a:schemeClr val="tx1"/>
                </a:solidFill>
              </a:rPr>
            </a:br>
            <a:r>
              <a:rPr lang="en-GB" sz="2400" dirty="0">
                <a:solidFill>
                  <a:schemeClr val="tx1"/>
                </a:solidFill>
              </a:rPr>
              <a:t/>
            </a:r>
            <a:br>
              <a:rPr lang="en-GB" sz="2400" dirty="0">
                <a:solidFill>
                  <a:schemeClr val="tx1"/>
                </a:solidFill>
              </a:rPr>
            </a:br>
            <a:r>
              <a:rPr lang="en-US" sz="2400" dirty="0" smtClean="0">
                <a:solidFill>
                  <a:schemeClr val="tx1"/>
                </a:solidFill>
              </a:rPr>
              <a:t>Fadi </a:t>
            </a:r>
            <a:r>
              <a:rPr lang="en-US" sz="2400" dirty="0" err="1" smtClean="0">
                <a:solidFill>
                  <a:schemeClr val="tx1"/>
                </a:solidFill>
              </a:rPr>
              <a:t>J</a:t>
            </a:r>
            <a:r>
              <a:rPr lang="en-US" sz="2400" dirty="0" err="1" smtClean="0">
                <a:solidFill>
                  <a:schemeClr val="tx1"/>
                </a:solidFill>
              </a:rPr>
              <a:t>ehad</a:t>
            </a:r>
            <a:r>
              <a:rPr lang="en-US" sz="2400" dirty="0" smtClean="0">
                <a:solidFill>
                  <a:schemeClr val="tx1"/>
                </a:solidFill>
              </a:rPr>
              <a:t> Zaben RN MSN</a:t>
            </a:r>
            <a:br>
              <a:rPr lang="en-US" sz="2400" dirty="0" smtClean="0">
                <a:solidFill>
                  <a:schemeClr val="tx1"/>
                </a:solidFill>
              </a:rPr>
            </a:br>
            <a:r>
              <a:rPr lang="en-US" sz="2400" dirty="0" smtClean="0">
                <a:solidFill>
                  <a:schemeClr val="tx1"/>
                </a:solidFill>
              </a:rPr>
              <a:t>IMET 2000, Ramallah</a:t>
            </a:r>
            <a:r>
              <a:rPr lang="ar-SA" sz="2400" dirty="0" smtClean="0"/>
              <a:t/>
            </a:r>
            <a:br>
              <a:rPr lang="ar-SA" sz="2400" dirty="0" smtClean="0"/>
            </a:br>
            <a:r>
              <a:rPr lang="en-US" sz="2400" dirty="0" smtClean="0"/>
              <a:t/>
            </a:r>
            <a:br>
              <a:rPr lang="en-US" sz="2400" dirty="0" smtClean="0"/>
            </a:br>
            <a:endParaRPr lang="en-GB" dirty="0">
              <a:latin typeface="BlissRegular" pitchFamily="2" charset="0"/>
            </a:endParaRPr>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61923" y="137163"/>
            <a:ext cx="2828925" cy="18097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7" name="Rectangle 3"/>
          <p:cNvSpPr>
            <a:spLocks noGrp="1" noChangeArrowheads="1"/>
          </p:cNvSpPr>
          <p:nvPr>
            <p:ph idx="1"/>
          </p:nvPr>
        </p:nvSpPr>
        <p:spPr/>
        <p:txBody>
          <a:bodyPr/>
          <a:lstStyle/>
          <a:p>
            <a:pPr marL="109728" indent="0" algn="l" rtl="0">
              <a:buNone/>
            </a:pPr>
            <a:r>
              <a:rPr lang="en-GB" b="1" dirty="0" smtClean="0">
                <a:latin typeface="Times New Roman" pitchFamily="18" charset="0"/>
                <a:cs typeface="Times New Roman" pitchFamily="18" charset="0"/>
              </a:rPr>
              <a:t>1. PVC </a:t>
            </a:r>
            <a:r>
              <a:rPr lang="en-GB" b="1" dirty="0">
                <a:latin typeface="Times New Roman" pitchFamily="18" charset="0"/>
                <a:cs typeface="Times New Roman" pitchFamily="18" charset="0"/>
              </a:rPr>
              <a:t>or PLASTIC:</a:t>
            </a:r>
          </a:p>
          <a:p>
            <a:pPr marL="109728" indent="0" algn="l" rtl="0">
              <a:buNone/>
            </a:pPr>
            <a:endParaRPr lang="en-GB" b="1" dirty="0"/>
          </a:p>
          <a:p>
            <a:pPr lvl="1" algn="l" rtl="0">
              <a:buFont typeface="Wingdings" pitchFamily="2" charset="2"/>
              <a:buChar char="q"/>
            </a:pPr>
            <a:r>
              <a:rPr lang="en-GB" sz="2400" dirty="0">
                <a:latin typeface="Times New Roman" pitchFamily="18" charset="0"/>
                <a:cs typeface="Times New Roman" pitchFamily="18" charset="0"/>
              </a:rPr>
              <a:t>	Short term (</a:t>
            </a:r>
            <a:r>
              <a:rPr lang="en-GB" sz="2400" dirty="0" err="1">
                <a:latin typeface="Times New Roman" pitchFamily="18" charset="0"/>
                <a:cs typeface="Times New Roman" pitchFamily="18" charset="0"/>
              </a:rPr>
              <a:t>approx</a:t>
            </a:r>
            <a:r>
              <a:rPr lang="en-GB" sz="2400" dirty="0">
                <a:latin typeface="Times New Roman" pitchFamily="18" charset="0"/>
                <a:cs typeface="Times New Roman" pitchFamily="18" charset="0"/>
              </a:rPr>
              <a:t> 14 days</a:t>
            </a:r>
            <a:r>
              <a:rPr lang="en-GB" sz="2400" dirty="0" smtClean="0">
                <a:latin typeface="Times New Roman" pitchFamily="18" charset="0"/>
                <a:cs typeface="Times New Roman" pitchFamily="18" charset="0"/>
              </a:rPr>
              <a:t>).</a:t>
            </a:r>
            <a:endParaRPr lang="en-GB" sz="2400" dirty="0">
              <a:latin typeface="Times New Roman" pitchFamily="18" charset="0"/>
              <a:cs typeface="Times New Roman" pitchFamily="18" charset="0"/>
            </a:endParaRPr>
          </a:p>
          <a:p>
            <a:pPr lvl="1" algn="l" rtl="0">
              <a:buFont typeface="Wingdings" pitchFamily="2" charset="2"/>
              <a:buChar char="q"/>
            </a:pPr>
            <a:r>
              <a:rPr lang="en-GB" sz="2400" dirty="0">
                <a:latin typeface="Times New Roman" pitchFamily="18" charset="0"/>
                <a:cs typeface="Times New Roman" pitchFamily="18" charset="0"/>
              </a:rPr>
              <a:t>	Prone to </a:t>
            </a:r>
            <a:r>
              <a:rPr lang="en-GB" sz="2400" dirty="0" smtClean="0">
                <a:latin typeface="Times New Roman" pitchFamily="18" charset="0"/>
                <a:cs typeface="Times New Roman" pitchFamily="18" charset="0"/>
              </a:rPr>
              <a:t>encrustation.</a:t>
            </a:r>
            <a:endParaRPr lang="en-GB" sz="2400" dirty="0">
              <a:latin typeface="Times New Roman" pitchFamily="18" charset="0"/>
              <a:cs typeface="Times New Roman" pitchFamily="18" charset="0"/>
            </a:endParaRPr>
          </a:p>
          <a:p>
            <a:pPr lvl="1" algn="l" rtl="0">
              <a:buFont typeface="Wingdings" pitchFamily="2" charset="2"/>
              <a:buChar char="q"/>
            </a:pPr>
            <a:r>
              <a:rPr lang="en-GB" sz="2400" dirty="0">
                <a:latin typeface="Times New Roman" pitchFamily="18" charset="0"/>
                <a:cs typeface="Times New Roman" pitchFamily="18" charset="0"/>
              </a:rPr>
              <a:t>	Uncomfortable to sit </a:t>
            </a:r>
            <a:r>
              <a:rPr lang="en-GB" sz="2400" dirty="0" smtClean="0">
                <a:latin typeface="Times New Roman" pitchFamily="18" charset="0"/>
                <a:cs typeface="Times New Roman" pitchFamily="18" charset="0"/>
              </a:rPr>
              <a:t>on.</a:t>
            </a:r>
            <a:endParaRPr lang="en-GB" sz="2400" dirty="0">
              <a:latin typeface="Times New Roman" pitchFamily="18" charset="0"/>
              <a:cs typeface="Times New Roman" pitchFamily="18" charset="0"/>
            </a:endParaRPr>
          </a:p>
          <a:p>
            <a:pPr lvl="1" algn="l" rtl="0">
              <a:buFont typeface="Wingdings" pitchFamily="2" charset="2"/>
              <a:buChar char="q"/>
            </a:pPr>
            <a:r>
              <a:rPr lang="en-GB" sz="2400" dirty="0">
                <a:latin typeface="Times New Roman" pitchFamily="18" charset="0"/>
                <a:cs typeface="Times New Roman" pitchFamily="18" charset="0"/>
              </a:rPr>
              <a:t>	</a:t>
            </a:r>
            <a:r>
              <a:rPr lang="en-GB" sz="2400" dirty="0" smtClean="0">
                <a:latin typeface="Times New Roman" pitchFamily="18" charset="0"/>
                <a:cs typeface="Times New Roman" pitchFamily="18" charset="0"/>
              </a:rPr>
              <a:t>Cheap.</a:t>
            </a:r>
            <a:endParaRPr lang="en-GB" sz="2400" dirty="0">
              <a:latin typeface="Times New Roman" pitchFamily="18" charset="0"/>
              <a:cs typeface="Times New Roman" pitchFamily="18" charset="0"/>
            </a:endParaRPr>
          </a:p>
          <a:p>
            <a:pPr lvl="1" algn="l" rtl="0">
              <a:buFont typeface="Wingdings" pitchFamily="2" charset="2"/>
              <a:buChar char="q"/>
            </a:pPr>
            <a:r>
              <a:rPr lang="en-GB" sz="2400" dirty="0">
                <a:latin typeface="Times New Roman" pitchFamily="18" charset="0"/>
                <a:cs typeface="Times New Roman" pitchFamily="18" charset="0"/>
              </a:rPr>
              <a:t>	Thin walled – largest </a:t>
            </a:r>
            <a:r>
              <a:rPr lang="en-GB" sz="2400" dirty="0" smtClean="0">
                <a:latin typeface="Times New Roman" pitchFamily="18" charset="0"/>
                <a:cs typeface="Times New Roman" pitchFamily="18" charset="0"/>
              </a:rPr>
              <a:t>lumen.</a:t>
            </a:r>
            <a:endParaRPr lang="en-GB" sz="2400" dirty="0">
              <a:latin typeface="Times New Roman" pitchFamily="18" charset="0"/>
              <a:cs typeface="Times New Roman" pitchFamily="18" charset="0"/>
            </a:endParaRPr>
          </a:p>
          <a:p>
            <a:pPr lvl="1" algn="l" rtl="0">
              <a:buFont typeface="Wingdings" pitchFamily="2" charset="2"/>
              <a:buChar char="q"/>
            </a:pPr>
            <a:r>
              <a:rPr lang="en-GB" sz="2400" dirty="0">
                <a:latin typeface="Times New Roman" pitchFamily="18" charset="0"/>
                <a:cs typeface="Times New Roman" pitchFamily="18" charset="0"/>
              </a:rPr>
              <a:t>	Water absorption </a:t>
            </a:r>
            <a:r>
              <a:rPr lang="en-GB" sz="2400" dirty="0" smtClean="0">
                <a:latin typeface="Times New Roman" pitchFamily="18" charset="0"/>
                <a:cs typeface="Times New Roman" pitchFamily="18" charset="0"/>
              </a:rPr>
              <a:t>low.</a:t>
            </a:r>
            <a:endParaRPr lang="en-GB" sz="2400" dirty="0">
              <a:latin typeface="Times New Roman" pitchFamily="18" charset="0"/>
              <a:cs typeface="Times New Roman" pitchFamily="18" charset="0"/>
            </a:endParaRPr>
          </a:p>
          <a:p>
            <a:pPr lvl="1" algn="l" rtl="0">
              <a:buFont typeface="Wingdings" pitchFamily="2" charset="2"/>
              <a:buChar char="q"/>
            </a:pPr>
            <a:r>
              <a:rPr lang="en-GB" sz="2400" dirty="0">
                <a:latin typeface="Times New Roman" pitchFamily="18" charset="0"/>
                <a:cs typeface="Times New Roman" pitchFamily="18" charset="0"/>
              </a:rPr>
              <a:t>	Used as ISC </a:t>
            </a:r>
            <a:r>
              <a:rPr lang="en-GB" sz="2400" dirty="0" smtClean="0">
                <a:latin typeface="Times New Roman" pitchFamily="18" charset="0"/>
                <a:cs typeface="Times New Roman" pitchFamily="18" charset="0"/>
              </a:rPr>
              <a:t>Catheters.</a:t>
            </a:r>
            <a:endParaRPr lang="en-GB" sz="2400" dirty="0">
              <a:latin typeface="Times New Roman" pitchFamily="18" charset="0"/>
              <a:cs typeface="Times New Roman" pitchFamily="18" charset="0"/>
            </a:endParaRPr>
          </a:p>
          <a:p>
            <a:pPr lvl="1" algn="l" rtl="0"/>
            <a:endParaRPr lang="en-GB" sz="2400" dirty="0"/>
          </a:p>
        </p:txBody>
      </p:sp>
      <p:sp>
        <p:nvSpPr>
          <p:cNvPr id="26626" name="Rectangle 2"/>
          <p:cNvSpPr>
            <a:spLocks noGrp="1" noChangeArrowheads="1"/>
          </p:cNvSpPr>
          <p:nvPr>
            <p:ph type="title"/>
          </p:nvPr>
        </p:nvSpPr>
        <p:spPr/>
        <p:txBody>
          <a:bodyPr/>
          <a:lstStyle/>
          <a:p>
            <a:r>
              <a:rPr lang="en-GB" sz="3200"/>
              <a:t>Catheter Materials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Rectangle 3"/>
          <p:cNvSpPr>
            <a:spLocks noGrp="1" noChangeArrowheads="1"/>
          </p:cNvSpPr>
          <p:nvPr>
            <p:ph idx="1"/>
          </p:nvPr>
        </p:nvSpPr>
        <p:spPr>
          <a:xfrm>
            <a:off x="344488" y="692150"/>
            <a:ext cx="8785225" cy="5111750"/>
          </a:xfrm>
        </p:spPr>
        <p:txBody>
          <a:bodyPr>
            <a:normAutofit/>
          </a:bodyPr>
          <a:lstStyle/>
          <a:p>
            <a:pPr marL="109728" indent="0" algn="l" rtl="0">
              <a:buNone/>
            </a:pPr>
            <a:r>
              <a:rPr lang="en-GB" b="1" dirty="0" smtClean="0">
                <a:latin typeface="Times New Roman" pitchFamily="18" charset="0"/>
                <a:cs typeface="Times New Roman" pitchFamily="18" charset="0"/>
              </a:rPr>
              <a:t>2. LATEX</a:t>
            </a:r>
            <a:r>
              <a:rPr lang="en-GB" b="1" dirty="0">
                <a:latin typeface="Times New Roman" pitchFamily="18" charset="0"/>
                <a:cs typeface="Times New Roman" pitchFamily="18" charset="0"/>
              </a:rPr>
              <a:t>:</a:t>
            </a:r>
          </a:p>
          <a:p>
            <a:pPr marL="109728" indent="0" algn="l" rtl="0">
              <a:buNone/>
            </a:pPr>
            <a:endParaRPr lang="en-GB" b="1" dirty="0">
              <a:latin typeface="Times New Roman" pitchFamily="18" charset="0"/>
              <a:cs typeface="Times New Roman" pitchFamily="18" charset="0"/>
            </a:endParaRPr>
          </a:p>
          <a:p>
            <a:pPr lvl="1" algn="l" rtl="0">
              <a:buFont typeface="Wingdings" pitchFamily="2" charset="2"/>
              <a:buChar char="q"/>
            </a:pPr>
            <a:r>
              <a:rPr lang="en-GB" sz="2400" dirty="0">
                <a:latin typeface="Times New Roman" pitchFamily="18" charset="0"/>
                <a:cs typeface="Times New Roman" pitchFamily="18" charset="0"/>
              </a:rPr>
              <a:t>Short term (approx. 14 days</a:t>
            </a:r>
            <a:r>
              <a:rPr lang="en-GB" sz="2400" dirty="0" smtClean="0">
                <a:latin typeface="Times New Roman" pitchFamily="18" charset="0"/>
                <a:cs typeface="Times New Roman" pitchFamily="18" charset="0"/>
              </a:rPr>
              <a:t>).</a:t>
            </a:r>
            <a:endParaRPr lang="en-GB" sz="2400" dirty="0">
              <a:latin typeface="Times New Roman" pitchFamily="18" charset="0"/>
              <a:cs typeface="Times New Roman" pitchFamily="18" charset="0"/>
            </a:endParaRPr>
          </a:p>
          <a:p>
            <a:pPr lvl="1" algn="l" rtl="0">
              <a:buFont typeface="Wingdings" pitchFamily="2" charset="2"/>
              <a:buChar char="q"/>
            </a:pPr>
            <a:r>
              <a:rPr lang="en-GB" sz="2400" dirty="0">
                <a:latin typeface="Times New Roman" pitchFamily="18" charset="0"/>
                <a:cs typeface="Times New Roman" pitchFamily="18" charset="0"/>
              </a:rPr>
              <a:t>Soft &amp; </a:t>
            </a:r>
            <a:r>
              <a:rPr lang="en-GB" sz="2400" dirty="0" smtClean="0">
                <a:latin typeface="Times New Roman" pitchFamily="18" charset="0"/>
                <a:cs typeface="Times New Roman" pitchFamily="18" charset="0"/>
              </a:rPr>
              <a:t>flexible.</a:t>
            </a:r>
            <a:endParaRPr lang="en-GB" sz="2400" dirty="0">
              <a:latin typeface="Times New Roman" pitchFamily="18" charset="0"/>
              <a:cs typeface="Times New Roman" pitchFamily="18" charset="0"/>
            </a:endParaRPr>
          </a:p>
          <a:p>
            <a:pPr lvl="1" algn="l" rtl="0">
              <a:buFont typeface="Wingdings" pitchFamily="2" charset="2"/>
              <a:buChar char="q"/>
            </a:pPr>
            <a:r>
              <a:rPr lang="en-GB" sz="2400" dirty="0">
                <a:latin typeface="Times New Roman" pitchFamily="18" charset="0"/>
                <a:cs typeface="Times New Roman" pitchFamily="18" charset="0"/>
              </a:rPr>
              <a:t>Prone to rapid </a:t>
            </a:r>
            <a:r>
              <a:rPr lang="en-GB" sz="2400" dirty="0" smtClean="0">
                <a:latin typeface="Times New Roman" pitchFamily="18" charset="0"/>
                <a:cs typeface="Times New Roman" pitchFamily="18" charset="0"/>
              </a:rPr>
              <a:t>encrustation.</a:t>
            </a:r>
            <a:endParaRPr lang="en-GB" sz="2400" dirty="0">
              <a:latin typeface="Times New Roman" pitchFamily="18" charset="0"/>
              <a:cs typeface="Times New Roman" pitchFamily="18" charset="0"/>
            </a:endParaRPr>
          </a:p>
          <a:p>
            <a:pPr lvl="1" algn="l" rtl="0">
              <a:buFont typeface="Wingdings" pitchFamily="2" charset="2"/>
              <a:buChar char="q"/>
            </a:pPr>
            <a:r>
              <a:rPr lang="en-GB" sz="2400" dirty="0">
                <a:latin typeface="Times New Roman" pitchFamily="18" charset="0"/>
                <a:cs typeface="Times New Roman" pitchFamily="18" charset="0"/>
              </a:rPr>
              <a:t>High surface friction, discomfort and </a:t>
            </a:r>
            <a:r>
              <a:rPr lang="en-GB" sz="2400" dirty="0" smtClean="0">
                <a:latin typeface="Times New Roman" pitchFamily="18" charset="0"/>
                <a:cs typeface="Times New Roman" pitchFamily="18" charset="0"/>
              </a:rPr>
              <a:t>irritation.</a:t>
            </a:r>
            <a:endParaRPr lang="en-GB" sz="2400" dirty="0">
              <a:latin typeface="Times New Roman" pitchFamily="18" charset="0"/>
              <a:cs typeface="Times New Roman" pitchFamily="18" charset="0"/>
            </a:endParaRPr>
          </a:p>
          <a:p>
            <a:pPr lvl="1" algn="l" rtl="0">
              <a:buFont typeface="Wingdings" pitchFamily="2" charset="2"/>
              <a:buChar char="q"/>
            </a:pPr>
            <a:r>
              <a:rPr lang="en-GB" sz="2400" dirty="0">
                <a:latin typeface="Times New Roman" pitchFamily="18" charset="0"/>
                <a:cs typeface="Times New Roman" pitchFamily="18" charset="0"/>
              </a:rPr>
              <a:t>May cause urethral tissue </a:t>
            </a:r>
            <a:r>
              <a:rPr lang="en-GB" sz="2400" dirty="0" smtClean="0">
                <a:latin typeface="Times New Roman" pitchFamily="18" charset="0"/>
                <a:cs typeface="Times New Roman" pitchFamily="18" charset="0"/>
              </a:rPr>
              <a:t>inflammation.</a:t>
            </a:r>
            <a:endParaRPr lang="en-GB" sz="2400" dirty="0">
              <a:latin typeface="Times New Roman" pitchFamily="18" charset="0"/>
              <a:cs typeface="Times New Roman" pitchFamily="18" charset="0"/>
            </a:endParaRPr>
          </a:p>
          <a:p>
            <a:pPr lvl="1" algn="l" rtl="0">
              <a:buFont typeface="Wingdings" pitchFamily="2" charset="2"/>
              <a:buChar char="q"/>
            </a:pPr>
            <a:r>
              <a:rPr lang="en-GB" sz="2400" dirty="0">
                <a:latin typeface="Times New Roman" pitchFamily="18" charset="0"/>
                <a:cs typeface="Times New Roman" pitchFamily="18" charset="0"/>
              </a:rPr>
              <a:t>Absorption of water and body fluids may lead to increase in overall diameter </a:t>
            </a:r>
            <a:r>
              <a:rPr lang="en-GB" sz="2400" dirty="0" smtClean="0">
                <a:latin typeface="Times New Roman" pitchFamily="18" charset="0"/>
                <a:cs typeface="Times New Roman" pitchFamily="18" charset="0"/>
              </a:rPr>
              <a:t>and reduction </a:t>
            </a:r>
            <a:r>
              <a:rPr lang="en-GB" sz="2400" dirty="0">
                <a:latin typeface="Times New Roman" pitchFamily="18" charset="0"/>
                <a:cs typeface="Times New Roman" pitchFamily="18" charset="0"/>
              </a:rPr>
              <a:t>in lumen size</a:t>
            </a:r>
          </a:p>
          <a:p>
            <a:pPr marL="393192" lvl="1" indent="0" algn="l" rtl="0">
              <a:buNone/>
            </a:pPr>
            <a:endParaRPr lang="en-GB" sz="2400" b="1" i="1" u="sng" dirty="0">
              <a:latin typeface="Times New Roman" pitchFamily="18" charset="0"/>
              <a:cs typeface="Times New Roman" pitchFamily="18" charset="0"/>
            </a:endParaRPr>
          </a:p>
          <a:p>
            <a:pPr marL="393192" lvl="1" indent="0" algn="l" rtl="0">
              <a:buNone/>
            </a:pPr>
            <a:r>
              <a:rPr lang="en-GB" sz="2400" b="1" i="1" u="sng" dirty="0" smtClean="0">
                <a:latin typeface="Times New Roman" pitchFamily="18" charset="0"/>
                <a:cs typeface="Times New Roman" pitchFamily="18" charset="0"/>
              </a:rPr>
              <a:t>Does </a:t>
            </a:r>
            <a:r>
              <a:rPr lang="en-GB" sz="2400" b="1" i="1" u="sng" dirty="0">
                <a:latin typeface="Times New Roman" pitchFamily="18" charset="0"/>
                <a:cs typeface="Times New Roman" pitchFamily="18" charset="0"/>
              </a:rPr>
              <a:t>the patient have a latex allergy?</a:t>
            </a:r>
          </a:p>
          <a:p>
            <a:pPr algn="l" rtl="0"/>
            <a:endParaRPr lang="en-GB" dirty="0"/>
          </a:p>
        </p:txBody>
      </p:sp>
      <p:pic>
        <p:nvPicPr>
          <p:cNvPr id="3"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93160" y="-13568"/>
            <a:ext cx="3168352" cy="24344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Rectangle 3"/>
          <p:cNvSpPr>
            <a:spLocks noGrp="1" noChangeArrowheads="1"/>
          </p:cNvSpPr>
          <p:nvPr>
            <p:ph type="body" sz="half" idx="1"/>
          </p:nvPr>
        </p:nvSpPr>
        <p:spPr>
          <a:xfrm>
            <a:off x="200472" y="188640"/>
            <a:ext cx="8640317" cy="6408712"/>
          </a:xfrm>
        </p:spPr>
        <p:txBody>
          <a:bodyPr>
            <a:normAutofit lnSpcReduction="10000"/>
          </a:bodyPr>
          <a:lstStyle/>
          <a:p>
            <a:pPr marL="0" indent="0" algn="l" rtl="0">
              <a:lnSpc>
                <a:spcPct val="90000"/>
              </a:lnSpc>
              <a:buNone/>
            </a:pPr>
            <a:r>
              <a:rPr lang="en-GB" sz="2000" b="1" dirty="0" smtClean="0">
                <a:latin typeface="Times New Roman" pitchFamily="18" charset="0"/>
                <a:cs typeface="Times New Roman" pitchFamily="18" charset="0"/>
              </a:rPr>
              <a:t>Continue……. Latex…..</a:t>
            </a:r>
          </a:p>
          <a:p>
            <a:pPr marL="0" indent="0" algn="l" rtl="0">
              <a:lnSpc>
                <a:spcPct val="90000"/>
              </a:lnSpc>
              <a:buNone/>
            </a:pPr>
            <a:endParaRPr lang="en-GB" sz="2000" b="1" dirty="0" smtClean="0">
              <a:latin typeface="Times New Roman" pitchFamily="18" charset="0"/>
              <a:cs typeface="Times New Roman" pitchFamily="18" charset="0"/>
            </a:endParaRPr>
          </a:p>
          <a:p>
            <a:pPr marL="0" indent="0" algn="l" rtl="0">
              <a:lnSpc>
                <a:spcPct val="90000"/>
              </a:lnSpc>
              <a:buNone/>
            </a:pPr>
            <a:r>
              <a:rPr lang="en-GB" sz="2000" b="1" dirty="0" smtClean="0">
                <a:latin typeface="Times New Roman" pitchFamily="18" charset="0"/>
                <a:cs typeface="Times New Roman" pitchFamily="18" charset="0"/>
              </a:rPr>
              <a:t>2.1 </a:t>
            </a:r>
            <a:r>
              <a:rPr lang="en-GB" sz="2000" b="1" dirty="0" smtClean="0">
                <a:latin typeface="Times New Roman" pitchFamily="18" charset="0"/>
                <a:cs typeface="Times New Roman" pitchFamily="18" charset="0"/>
              </a:rPr>
              <a:t>TEFLON </a:t>
            </a:r>
            <a:r>
              <a:rPr lang="en-GB" sz="2000" b="1" dirty="0">
                <a:latin typeface="Times New Roman" pitchFamily="18" charset="0"/>
                <a:cs typeface="Times New Roman" pitchFamily="18" charset="0"/>
              </a:rPr>
              <a:t>COATED LATEX:</a:t>
            </a:r>
            <a:endParaRPr lang="en-GB" sz="2000" dirty="0">
              <a:latin typeface="Times New Roman" pitchFamily="18" charset="0"/>
              <a:cs typeface="Times New Roman" pitchFamily="18" charset="0"/>
            </a:endParaRPr>
          </a:p>
          <a:p>
            <a:pPr lvl="1" algn="l" rtl="0">
              <a:lnSpc>
                <a:spcPct val="90000"/>
              </a:lnSpc>
              <a:buFont typeface="Wingdings" pitchFamily="2" charset="2"/>
              <a:buChar char="q"/>
            </a:pPr>
            <a:r>
              <a:rPr lang="en-GB" dirty="0">
                <a:latin typeface="Times New Roman" pitchFamily="18" charset="0"/>
                <a:cs typeface="Times New Roman" pitchFamily="18" charset="0"/>
              </a:rPr>
              <a:t>Medium term (up to 4 weeks</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p>
            <a:pPr lvl="1" algn="l" rtl="0">
              <a:lnSpc>
                <a:spcPct val="90000"/>
              </a:lnSpc>
              <a:buFont typeface="Wingdings" pitchFamily="2" charset="2"/>
              <a:buChar char="q"/>
            </a:pPr>
            <a:r>
              <a:rPr lang="en-GB" dirty="0">
                <a:latin typeface="Times New Roman" pitchFamily="18" charset="0"/>
                <a:cs typeface="Times New Roman" pitchFamily="18" charset="0"/>
              </a:rPr>
              <a:t>Coating makes surface </a:t>
            </a:r>
            <a:r>
              <a:rPr lang="en-GB" dirty="0" smtClean="0">
                <a:latin typeface="Times New Roman" pitchFamily="18" charset="0"/>
                <a:cs typeface="Times New Roman" pitchFamily="18" charset="0"/>
              </a:rPr>
              <a:t>smoother.</a:t>
            </a:r>
            <a:endParaRPr lang="en-GB" dirty="0">
              <a:latin typeface="Times New Roman" pitchFamily="18" charset="0"/>
              <a:cs typeface="Times New Roman" pitchFamily="18" charset="0"/>
            </a:endParaRPr>
          </a:p>
          <a:p>
            <a:pPr lvl="1" algn="l" rtl="0">
              <a:lnSpc>
                <a:spcPct val="90000"/>
              </a:lnSpc>
              <a:buFont typeface="Wingdings" pitchFamily="2" charset="2"/>
              <a:buChar char="q"/>
            </a:pPr>
            <a:r>
              <a:rPr lang="en-GB" dirty="0">
                <a:latin typeface="Times New Roman" pitchFamily="18" charset="0"/>
                <a:cs typeface="Times New Roman" pitchFamily="18" charset="0"/>
              </a:rPr>
              <a:t>Easier to </a:t>
            </a:r>
            <a:r>
              <a:rPr lang="en-GB" dirty="0" smtClean="0">
                <a:latin typeface="Times New Roman" pitchFamily="18" charset="0"/>
                <a:cs typeface="Times New Roman" pitchFamily="18" charset="0"/>
              </a:rPr>
              <a:t>insert.</a:t>
            </a:r>
            <a:endParaRPr lang="en-GB" dirty="0">
              <a:latin typeface="Times New Roman" pitchFamily="18" charset="0"/>
              <a:cs typeface="Times New Roman" pitchFamily="18" charset="0"/>
            </a:endParaRPr>
          </a:p>
          <a:p>
            <a:pPr lvl="1" algn="l" rtl="0">
              <a:lnSpc>
                <a:spcPct val="90000"/>
              </a:lnSpc>
              <a:buFont typeface="Wingdings" pitchFamily="2" charset="2"/>
              <a:buChar char="q"/>
            </a:pPr>
            <a:r>
              <a:rPr lang="en-GB" dirty="0">
                <a:latin typeface="Times New Roman" pitchFamily="18" charset="0"/>
                <a:cs typeface="Times New Roman" pitchFamily="18" charset="0"/>
              </a:rPr>
              <a:t>Still prone to </a:t>
            </a:r>
            <a:r>
              <a:rPr lang="en-GB" dirty="0" smtClean="0">
                <a:latin typeface="Times New Roman" pitchFamily="18" charset="0"/>
                <a:cs typeface="Times New Roman" pitchFamily="18" charset="0"/>
              </a:rPr>
              <a:t>encrustation.</a:t>
            </a:r>
            <a:endParaRPr lang="en-GB" dirty="0">
              <a:latin typeface="Times New Roman" pitchFamily="18" charset="0"/>
              <a:cs typeface="Times New Roman" pitchFamily="18" charset="0"/>
            </a:endParaRPr>
          </a:p>
          <a:p>
            <a:pPr lvl="1" algn="l" rtl="0">
              <a:lnSpc>
                <a:spcPct val="90000"/>
              </a:lnSpc>
              <a:buFont typeface="Wingdings" pitchFamily="2" charset="2"/>
              <a:buChar char="q"/>
            </a:pPr>
            <a:r>
              <a:rPr lang="en-GB" dirty="0">
                <a:latin typeface="Times New Roman" pitchFamily="18" charset="0"/>
                <a:cs typeface="Times New Roman" pitchFamily="18" charset="0"/>
              </a:rPr>
              <a:t>Less absorption of </a:t>
            </a:r>
            <a:r>
              <a:rPr lang="en-GB" dirty="0" smtClean="0">
                <a:latin typeface="Times New Roman" pitchFamily="18" charset="0"/>
                <a:cs typeface="Times New Roman" pitchFamily="18" charset="0"/>
              </a:rPr>
              <a:t>water.</a:t>
            </a:r>
            <a:endParaRPr lang="en-GB" dirty="0">
              <a:latin typeface="Times New Roman" pitchFamily="18" charset="0"/>
              <a:cs typeface="Times New Roman" pitchFamily="18" charset="0"/>
            </a:endParaRPr>
          </a:p>
          <a:p>
            <a:pPr lvl="1" algn="l" rtl="0">
              <a:lnSpc>
                <a:spcPct val="90000"/>
              </a:lnSpc>
              <a:buFont typeface="Wingdings" pitchFamily="2" charset="2"/>
              <a:buChar char="q"/>
            </a:pPr>
            <a:r>
              <a:rPr lang="en-GB" dirty="0">
                <a:latin typeface="Times New Roman" pitchFamily="18" charset="0"/>
                <a:cs typeface="Times New Roman" pitchFamily="18" charset="0"/>
              </a:rPr>
              <a:t>Less urethral </a:t>
            </a:r>
            <a:r>
              <a:rPr lang="en-GB" dirty="0" smtClean="0">
                <a:latin typeface="Times New Roman" pitchFamily="18" charset="0"/>
                <a:cs typeface="Times New Roman" pitchFamily="18" charset="0"/>
              </a:rPr>
              <a:t>irritation.</a:t>
            </a:r>
            <a:endParaRPr lang="en-GB" dirty="0">
              <a:latin typeface="Times New Roman" pitchFamily="18" charset="0"/>
              <a:cs typeface="Times New Roman" pitchFamily="18" charset="0"/>
            </a:endParaRPr>
          </a:p>
          <a:p>
            <a:pPr lvl="1" algn="l" rtl="0">
              <a:lnSpc>
                <a:spcPct val="90000"/>
              </a:lnSpc>
            </a:pPr>
            <a:endParaRPr lang="en-GB" dirty="0">
              <a:latin typeface="Times New Roman" pitchFamily="18" charset="0"/>
              <a:cs typeface="Times New Roman" pitchFamily="18" charset="0"/>
            </a:endParaRPr>
          </a:p>
          <a:p>
            <a:pPr marL="0" indent="0" algn="l" rtl="0">
              <a:lnSpc>
                <a:spcPct val="90000"/>
              </a:lnSpc>
              <a:buNone/>
            </a:pPr>
            <a:r>
              <a:rPr lang="en-GB" sz="2000" b="1" dirty="0" smtClean="0">
                <a:latin typeface="Times New Roman" pitchFamily="18" charset="0"/>
                <a:cs typeface="Times New Roman" pitchFamily="18" charset="0"/>
              </a:rPr>
              <a:t>2.2 </a:t>
            </a:r>
            <a:r>
              <a:rPr lang="en-GB" sz="2000" b="1" dirty="0">
                <a:latin typeface="Times New Roman" pitchFamily="18" charset="0"/>
                <a:cs typeface="Times New Roman" pitchFamily="18" charset="0"/>
              </a:rPr>
              <a:t>SILICONE ELASTOMER-COATED LATEX:</a:t>
            </a:r>
            <a:endParaRPr lang="en-GB" sz="2000" dirty="0">
              <a:latin typeface="Times New Roman" pitchFamily="18" charset="0"/>
              <a:cs typeface="Times New Roman" pitchFamily="18" charset="0"/>
            </a:endParaRPr>
          </a:p>
          <a:p>
            <a:pPr lvl="1" algn="l" rtl="0">
              <a:lnSpc>
                <a:spcPct val="90000"/>
              </a:lnSpc>
              <a:buFont typeface="Wingdings" pitchFamily="2" charset="2"/>
              <a:buChar char="q"/>
            </a:pPr>
            <a:r>
              <a:rPr lang="en-GB" dirty="0">
                <a:latin typeface="Times New Roman" pitchFamily="18" charset="0"/>
                <a:cs typeface="Times New Roman" pitchFamily="18" charset="0"/>
              </a:rPr>
              <a:t>Long term (up to 12 weeks</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p>
            <a:pPr lvl="1" algn="l" rtl="0">
              <a:lnSpc>
                <a:spcPct val="90000"/>
              </a:lnSpc>
              <a:buFont typeface="Wingdings" pitchFamily="2" charset="2"/>
              <a:buChar char="q"/>
            </a:pPr>
            <a:r>
              <a:rPr lang="en-GB" dirty="0">
                <a:latin typeface="Times New Roman" pitchFamily="18" charset="0"/>
                <a:cs typeface="Times New Roman" pitchFamily="18" charset="0"/>
              </a:rPr>
              <a:t>Easy to </a:t>
            </a:r>
            <a:r>
              <a:rPr lang="en-GB" dirty="0" smtClean="0">
                <a:latin typeface="Times New Roman" pitchFamily="18" charset="0"/>
                <a:cs typeface="Times New Roman" pitchFamily="18" charset="0"/>
              </a:rPr>
              <a:t>insert.</a:t>
            </a:r>
            <a:endParaRPr lang="en-GB" dirty="0">
              <a:latin typeface="Times New Roman" pitchFamily="18" charset="0"/>
              <a:cs typeface="Times New Roman" pitchFamily="18" charset="0"/>
            </a:endParaRPr>
          </a:p>
          <a:p>
            <a:pPr lvl="1" algn="l" rtl="0">
              <a:lnSpc>
                <a:spcPct val="90000"/>
              </a:lnSpc>
              <a:buFont typeface="Wingdings" pitchFamily="2" charset="2"/>
              <a:buChar char="q"/>
            </a:pPr>
            <a:r>
              <a:rPr lang="en-GB" dirty="0">
                <a:latin typeface="Times New Roman" pitchFamily="18" charset="0"/>
                <a:cs typeface="Times New Roman" pitchFamily="18" charset="0"/>
              </a:rPr>
              <a:t>Less encrustation and urethral </a:t>
            </a:r>
            <a:r>
              <a:rPr lang="en-GB" dirty="0" smtClean="0">
                <a:latin typeface="Times New Roman" pitchFamily="18" charset="0"/>
                <a:cs typeface="Times New Roman" pitchFamily="18" charset="0"/>
              </a:rPr>
              <a:t>irritation.</a:t>
            </a:r>
            <a:endParaRPr lang="en-GB" dirty="0">
              <a:latin typeface="Times New Roman" pitchFamily="18" charset="0"/>
              <a:cs typeface="Times New Roman" pitchFamily="18" charset="0"/>
            </a:endParaRPr>
          </a:p>
          <a:p>
            <a:pPr lvl="1" algn="l" rtl="0">
              <a:lnSpc>
                <a:spcPct val="90000"/>
              </a:lnSpc>
            </a:pPr>
            <a:endParaRPr lang="en-GB" dirty="0">
              <a:latin typeface="Times New Roman" pitchFamily="18" charset="0"/>
              <a:cs typeface="Times New Roman" pitchFamily="18" charset="0"/>
            </a:endParaRPr>
          </a:p>
          <a:p>
            <a:pPr marL="0" indent="0" algn="l" rtl="0">
              <a:lnSpc>
                <a:spcPct val="90000"/>
              </a:lnSpc>
              <a:buNone/>
            </a:pPr>
            <a:r>
              <a:rPr lang="en-GB" sz="2000" b="1" dirty="0" smtClean="0">
                <a:latin typeface="Times New Roman" pitchFamily="18" charset="0"/>
                <a:cs typeface="Times New Roman" pitchFamily="18" charset="0"/>
              </a:rPr>
              <a:t>2.3 </a:t>
            </a:r>
            <a:r>
              <a:rPr lang="en-GB" sz="2000" b="1" dirty="0" smtClean="0">
                <a:latin typeface="Times New Roman" pitchFamily="18" charset="0"/>
                <a:cs typeface="Times New Roman" pitchFamily="18" charset="0"/>
              </a:rPr>
              <a:t> </a:t>
            </a:r>
            <a:r>
              <a:rPr lang="en-GB" sz="2000" b="1" dirty="0">
                <a:latin typeface="Times New Roman" pitchFamily="18" charset="0"/>
                <a:cs typeface="Times New Roman" pitchFamily="18" charset="0"/>
              </a:rPr>
              <a:t>HYDROGEL COATED LATEX:</a:t>
            </a:r>
          </a:p>
          <a:p>
            <a:pPr lvl="1" algn="l" rtl="0">
              <a:lnSpc>
                <a:spcPct val="90000"/>
              </a:lnSpc>
              <a:buFont typeface="Wingdings" pitchFamily="2" charset="2"/>
              <a:buChar char="q"/>
            </a:pPr>
            <a:r>
              <a:rPr lang="en-GB" dirty="0">
                <a:latin typeface="Times New Roman" pitchFamily="18" charset="0"/>
                <a:cs typeface="Times New Roman" pitchFamily="18" charset="0"/>
              </a:rPr>
              <a:t>Long term (up to 12 weeks</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p>
            <a:pPr lvl="1" algn="l" rtl="0">
              <a:lnSpc>
                <a:spcPct val="90000"/>
              </a:lnSpc>
              <a:buFont typeface="Wingdings" pitchFamily="2" charset="2"/>
              <a:buChar char="q"/>
            </a:pPr>
            <a:r>
              <a:rPr lang="en-GB" dirty="0">
                <a:latin typeface="Times New Roman" pitchFamily="18" charset="0"/>
                <a:cs typeface="Times New Roman" pitchFamily="18" charset="0"/>
              </a:rPr>
              <a:t>High compatibility with human </a:t>
            </a:r>
            <a:r>
              <a:rPr lang="en-GB" dirty="0" smtClean="0">
                <a:latin typeface="Times New Roman" pitchFamily="18" charset="0"/>
                <a:cs typeface="Times New Roman" pitchFamily="18" charset="0"/>
              </a:rPr>
              <a:t>tissue.</a:t>
            </a:r>
            <a:endParaRPr lang="en-GB" dirty="0">
              <a:latin typeface="Times New Roman" pitchFamily="18" charset="0"/>
              <a:cs typeface="Times New Roman" pitchFamily="18" charset="0"/>
            </a:endParaRPr>
          </a:p>
          <a:p>
            <a:pPr lvl="1" algn="l" rtl="0">
              <a:lnSpc>
                <a:spcPct val="90000"/>
              </a:lnSpc>
              <a:buFont typeface="Wingdings" pitchFamily="2" charset="2"/>
              <a:buChar char="q"/>
            </a:pPr>
            <a:r>
              <a:rPr lang="en-GB" dirty="0">
                <a:latin typeface="Times New Roman" pitchFamily="18" charset="0"/>
                <a:cs typeface="Times New Roman" pitchFamily="18" charset="0"/>
              </a:rPr>
              <a:t>Slippery surface – reduction of </a:t>
            </a:r>
            <a:r>
              <a:rPr lang="en-GB" dirty="0" smtClean="0">
                <a:latin typeface="Times New Roman" pitchFamily="18" charset="0"/>
                <a:cs typeface="Times New Roman" pitchFamily="18" charset="0"/>
              </a:rPr>
              <a:t>trauma.</a:t>
            </a:r>
            <a:endParaRPr lang="en-GB" dirty="0">
              <a:latin typeface="Times New Roman" pitchFamily="18" charset="0"/>
              <a:cs typeface="Times New Roman" pitchFamily="18" charset="0"/>
            </a:endParaRPr>
          </a:p>
          <a:p>
            <a:pPr lvl="1" algn="l" rtl="0">
              <a:lnSpc>
                <a:spcPct val="90000"/>
              </a:lnSpc>
            </a:pPr>
            <a:endParaRPr lang="en-GB" dirty="0">
              <a:latin typeface="Times New Roman" pitchFamily="18" charset="0"/>
              <a:cs typeface="Times New Roman" pitchFamily="18" charset="0"/>
            </a:endParaRPr>
          </a:p>
        </p:txBody>
      </p:sp>
      <p:pic>
        <p:nvPicPr>
          <p:cNvPr id="4"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516353" y="260648"/>
            <a:ext cx="3888432"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sz="half" idx="1"/>
          </p:nvPr>
        </p:nvSpPr>
        <p:spPr>
          <a:xfrm>
            <a:off x="344488" y="404813"/>
            <a:ext cx="9072562" cy="5903912"/>
          </a:xfrm>
        </p:spPr>
        <p:txBody>
          <a:bodyPr>
            <a:normAutofit/>
          </a:bodyPr>
          <a:lstStyle/>
          <a:p>
            <a:pPr marL="0" indent="0" algn="l" rtl="0">
              <a:lnSpc>
                <a:spcPct val="80000"/>
              </a:lnSpc>
            </a:pPr>
            <a:r>
              <a:rPr lang="en-GB" sz="2000" b="1" dirty="0">
                <a:latin typeface="Times New Roman" pitchFamily="18" charset="0"/>
                <a:cs typeface="Times New Roman" pitchFamily="18" charset="0"/>
              </a:rPr>
              <a:t>  </a:t>
            </a:r>
            <a:r>
              <a:rPr lang="en-GB" sz="2000" b="1" dirty="0" smtClean="0">
                <a:latin typeface="Times New Roman" pitchFamily="18" charset="0"/>
                <a:cs typeface="Times New Roman" pitchFamily="18" charset="0"/>
              </a:rPr>
              <a:t>2.4 </a:t>
            </a:r>
            <a:r>
              <a:rPr lang="en-GB" sz="2000" b="1" dirty="0" smtClean="0">
                <a:latin typeface="Times New Roman" pitchFamily="18" charset="0"/>
                <a:cs typeface="Times New Roman" pitchFamily="18" charset="0"/>
              </a:rPr>
              <a:t>100</a:t>
            </a:r>
            <a:r>
              <a:rPr lang="en-GB" sz="2000" b="1" dirty="0">
                <a:latin typeface="Times New Roman" pitchFamily="18" charset="0"/>
                <a:cs typeface="Times New Roman" pitchFamily="18" charset="0"/>
              </a:rPr>
              <a:t>% SILICONE:</a:t>
            </a:r>
            <a:endParaRPr lang="en-GB" sz="2000" dirty="0">
              <a:latin typeface="Times New Roman" pitchFamily="18" charset="0"/>
              <a:cs typeface="Times New Roman" pitchFamily="18" charset="0"/>
            </a:endParaRPr>
          </a:p>
          <a:p>
            <a:pPr lvl="1" indent="-563563" algn="l" rtl="0">
              <a:lnSpc>
                <a:spcPct val="80000"/>
              </a:lnSpc>
              <a:buFont typeface="Wingdings" pitchFamily="2" charset="2"/>
              <a:buChar char="q"/>
            </a:pPr>
            <a:r>
              <a:rPr lang="en-GB" dirty="0">
                <a:latin typeface="Times New Roman" pitchFamily="18" charset="0"/>
                <a:cs typeface="Times New Roman" pitchFamily="18" charset="0"/>
              </a:rPr>
              <a:t>Long term (up to 12 weeks</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p>
            <a:pPr lvl="1" indent="-563563" algn="l" rtl="0">
              <a:lnSpc>
                <a:spcPct val="80000"/>
              </a:lnSpc>
              <a:buFont typeface="Wingdings" pitchFamily="2" charset="2"/>
              <a:buChar char="q"/>
            </a:pPr>
            <a:r>
              <a:rPr lang="en-GB" dirty="0">
                <a:latin typeface="Times New Roman" pitchFamily="18" charset="0"/>
                <a:cs typeface="Times New Roman" pitchFamily="18" charset="0"/>
              </a:rPr>
              <a:t>Thin  walled – larger </a:t>
            </a:r>
            <a:r>
              <a:rPr lang="en-GB" dirty="0" smtClean="0">
                <a:latin typeface="Times New Roman" pitchFamily="18" charset="0"/>
                <a:cs typeface="Times New Roman" pitchFamily="18" charset="0"/>
              </a:rPr>
              <a:t>lumen.</a:t>
            </a:r>
            <a:endParaRPr lang="en-GB" dirty="0">
              <a:latin typeface="Times New Roman" pitchFamily="18" charset="0"/>
              <a:cs typeface="Times New Roman" pitchFamily="18" charset="0"/>
            </a:endParaRPr>
          </a:p>
          <a:p>
            <a:pPr lvl="1" indent="-563563" algn="l" rtl="0">
              <a:lnSpc>
                <a:spcPct val="80000"/>
              </a:lnSpc>
              <a:buFont typeface="Wingdings" pitchFamily="2" charset="2"/>
              <a:buChar char="q"/>
            </a:pPr>
            <a:r>
              <a:rPr lang="en-GB" dirty="0">
                <a:latin typeface="Times New Roman" pitchFamily="18" charset="0"/>
                <a:cs typeface="Times New Roman" pitchFamily="18" charset="0"/>
              </a:rPr>
              <a:t>Resistant to </a:t>
            </a:r>
            <a:r>
              <a:rPr lang="en-GB" dirty="0" smtClean="0">
                <a:latin typeface="Times New Roman" pitchFamily="18" charset="0"/>
                <a:cs typeface="Times New Roman" pitchFamily="18" charset="0"/>
              </a:rPr>
              <a:t>encrustation.</a:t>
            </a:r>
            <a:endParaRPr lang="en-GB" dirty="0">
              <a:latin typeface="Times New Roman" pitchFamily="18" charset="0"/>
              <a:cs typeface="Times New Roman" pitchFamily="18" charset="0"/>
            </a:endParaRPr>
          </a:p>
          <a:p>
            <a:pPr lvl="1" indent="-563563" algn="l" rtl="0">
              <a:lnSpc>
                <a:spcPct val="80000"/>
              </a:lnSpc>
              <a:buFont typeface="Wingdings" pitchFamily="2" charset="2"/>
              <a:buChar char="q"/>
            </a:pPr>
            <a:r>
              <a:rPr lang="en-GB" dirty="0">
                <a:latin typeface="Times New Roman" pitchFamily="18" charset="0"/>
                <a:cs typeface="Times New Roman" pitchFamily="18" charset="0"/>
              </a:rPr>
              <a:t>Less tissue </a:t>
            </a:r>
            <a:r>
              <a:rPr lang="en-GB" dirty="0" smtClean="0">
                <a:latin typeface="Times New Roman" pitchFamily="18" charset="0"/>
                <a:cs typeface="Times New Roman" pitchFamily="18" charset="0"/>
              </a:rPr>
              <a:t>irritation.</a:t>
            </a:r>
            <a:endParaRPr lang="en-GB" dirty="0">
              <a:latin typeface="Times New Roman" pitchFamily="18" charset="0"/>
              <a:cs typeface="Times New Roman" pitchFamily="18" charset="0"/>
            </a:endParaRPr>
          </a:p>
          <a:p>
            <a:pPr lvl="1" indent="-563563" algn="l" rtl="0">
              <a:lnSpc>
                <a:spcPct val="80000"/>
              </a:lnSpc>
              <a:buFont typeface="Wingdings" pitchFamily="2" charset="2"/>
              <a:buChar char="q"/>
            </a:pPr>
            <a:r>
              <a:rPr lang="en-GB" dirty="0">
                <a:latin typeface="Times New Roman" pitchFamily="18" charset="0"/>
                <a:cs typeface="Times New Roman" pitchFamily="18" charset="0"/>
              </a:rPr>
              <a:t>Slow diffusion of water out of balloon can </a:t>
            </a:r>
            <a:r>
              <a:rPr lang="en-GB" dirty="0" smtClean="0">
                <a:latin typeface="Times New Roman" pitchFamily="18" charset="0"/>
                <a:cs typeface="Times New Roman" pitchFamily="18" charset="0"/>
              </a:rPr>
              <a:t>occur.</a:t>
            </a:r>
            <a:endParaRPr lang="en-GB" dirty="0">
              <a:latin typeface="Times New Roman" pitchFamily="18" charset="0"/>
              <a:cs typeface="Times New Roman" pitchFamily="18" charset="0"/>
            </a:endParaRPr>
          </a:p>
          <a:p>
            <a:pPr lvl="1" indent="-563563" algn="l" rtl="0">
              <a:lnSpc>
                <a:spcPct val="80000"/>
              </a:lnSpc>
              <a:buFont typeface="Wingdings" pitchFamily="2" charset="2"/>
              <a:buChar char="q"/>
            </a:pPr>
            <a:r>
              <a:rPr lang="en-GB" dirty="0">
                <a:latin typeface="Times New Roman" pitchFamily="18" charset="0"/>
                <a:cs typeface="Times New Roman" pitchFamily="18" charset="0"/>
              </a:rPr>
              <a:t>Problems with ‘elastic </a:t>
            </a:r>
            <a:r>
              <a:rPr lang="en-GB" dirty="0" smtClean="0">
                <a:latin typeface="Times New Roman" pitchFamily="18" charset="0"/>
                <a:cs typeface="Times New Roman" pitchFamily="18" charset="0"/>
              </a:rPr>
              <a:t>recoil’.</a:t>
            </a:r>
            <a:endParaRPr lang="en-GB" dirty="0">
              <a:latin typeface="Times New Roman" pitchFamily="18" charset="0"/>
              <a:cs typeface="Times New Roman" pitchFamily="18" charset="0"/>
            </a:endParaRPr>
          </a:p>
          <a:p>
            <a:pPr lvl="1" indent="-563563" algn="l" rtl="0">
              <a:lnSpc>
                <a:spcPct val="80000"/>
              </a:lnSpc>
              <a:buFont typeface="Wingdings" pitchFamily="2" charset="2"/>
              <a:buChar char="q"/>
            </a:pPr>
            <a:r>
              <a:rPr lang="en-GB" dirty="0">
                <a:latin typeface="Times New Roman" pitchFamily="18" charset="0"/>
                <a:cs typeface="Times New Roman" pitchFamily="18" charset="0"/>
              </a:rPr>
              <a:t>Product of </a:t>
            </a:r>
            <a:r>
              <a:rPr lang="en-GB" dirty="0" smtClean="0">
                <a:latin typeface="Times New Roman" pitchFamily="18" charset="0"/>
                <a:cs typeface="Times New Roman" pitchFamily="18" charset="0"/>
              </a:rPr>
              <a:t>choice.</a:t>
            </a:r>
            <a:endParaRPr lang="en-GB" dirty="0">
              <a:latin typeface="Times New Roman" pitchFamily="18" charset="0"/>
              <a:cs typeface="Times New Roman" pitchFamily="18" charset="0"/>
            </a:endParaRPr>
          </a:p>
          <a:p>
            <a:pPr lvl="1" indent="-563563" algn="l" rtl="0">
              <a:lnSpc>
                <a:spcPct val="80000"/>
              </a:lnSpc>
            </a:pPr>
            <a:endParaRPr lang="en-GB" dirty="0">
              <a:latin typeface="Times New Roman" pitchFamily="18" charset="0"/>
              <a:cs typeface="Times New Roman" pitchFamily="18" charset="0"/>
            </a:endParaRPr>
          </a:p>
          <a:p>
            <a:pPr marL="0" indent="0" algn="l" rtl="0">
              <a:lnSpc>
                <a:spcPct val="80000"/>
              </a:lnSpc>
            </a:pPr>
            <a:r>
              <a:rPr lang="en-GB" sz="2000" b="1" dirty="0">
                <a:latin typeface="Times New Roman" pitchFamily="18" charset="0"/>
                <a:cs typeface="Times New Roman" pitchFamily="18" charset="0"/>
              </a:rPr>
              <a:t>  </a:t>
            </a:r>
            <a:r>
              <a:rPr lang="en-GB" sz="2000" b="1" dirty="0" smtClean="0">
                <a:latin typeface="Times New Roman" pitchFamily="18" charset="0"/>
                <a:cs typeface="Times New Roman" pitchFamily="18" charset="0"/>
              </a:rPr>
              <a:t>2.5 HYDROGEL </a:t>
            </a:r>
            <a:r>
              <a:rPr lang="en-GB" sz="2000" b="1" dirty="0">
                <a:latin typeface="Times New Roman" pitchFamily="18" charset="0"/>
                <a:cs typeface="Times New Roman" pitchFamily="18" charset="0"/>
              </a:rPr>
              <a:t>COATED LATEX:</a:t>
            </a:r>
          </a:p>
          <a:p>
            <a:pPr marL="401129" lvl="1" indent="-342900" algn="l" rtl="0">
              <a:lnSpc>
                <a:spcPct val="80000"/>
              </a:lnSpc>
              <a:buFont typeface="Wingdings" pitchFamily="2" charset="2"/>
              <a:buChar char="q"/>
            </a:pPr>
            <a:r>
              <a:rPr lang="en-GB" dirty="0">
                <a:latin typeface="Times New Roman" pitchFamily="18" charset="0"/>
                <a:cs typeface="Times New Roman" pitchFamily="18" charset="0"/>
              </a:rPr>
              <a:t>Long term (up to 12 weeks</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p>
            <a:pPr marL="401129" lvl="1" indent="-342900" algn="l" rtl="0">
              <a:lnSpc>
                <a:spcPct val="80000"/>
              </a:lnSpc>
              <a:buFont typeface="Wingdings" pitchFamily="2" charset="2"/>
              <a:buChar char="q"/>
            </a:pPr>
            <a:r>
              <a:rPr lang="en-GB" dirty="0">
                <a:latin typeface="Times New Roman" pitchFamily="18" charset="0"/>
                <a:cs typeface="Times New Roman" pitchFamily="18" charset="0"/>
              </a:rPr>
              <a:t>High compatibility with human </a:t>
            </a:r>
            <a:r>
              <a:rPr lang="en-GB" dirty="0" smtClean="0">
                <a:latin typeface="Times New Roman" pitchFamily="18" charset="0"/>
                <a:cs typeface="Times New Roman" pitchFamily="18" charset="0"/>
              </a:rPr>
              <a:t>tissue. </a:t>
            </a:r>
            <a:endParaRPr lang="en-GB" dirty="0">
              <a:latin typeface="Times New Roman" pitchFamily="18" charset="0"/>
              <a:cs typeface="Times New Roman" pitchFamily="18" charset="0"/>
            </a:endParaRPr>
          </a:p>
          <a:p>
            <a:pPr marL="401129" lvl="1" indent="-342900" algn="l" rtl="0">
              <a:lnSpc>
                <a:spcPct val="80000"/>
              </a:lnSpc>
              <a:buFont typeface="Wingdings" pitchFamily="2" charset="2"/>
              <a:buChar char="q"/>
            </a:pPr>
            <a:r>
              <a:rPr lang="en-GB" dirty="0">
                <a:latin typeface="Times New Roman" pitchFamily="18" charset="0"/>
                <a:cs typeface="Times New Roman" pitchFamily="18" charset="0"/>
              </a:rPr>
              <a:t>Slippery </a:t>
            </a:r>
            <a:r>
              <a:rPr lang="en-GB" dirty="0" smtClean="0">
                <a:latin typeface="Times New Roman" pitchFamily="18" charset="0"/>
                <a:cs typeface="Times New Roman" pitchFamily="18" charset="0"/>
              </a:rPr>
              <a:t>surface; reduction </a:t>
            </a:r>
            <a:r>
              <a:rPr lang="en-GB" dirty="0">
                <a:latin typeface="Times New Roman" pitchFamily="18" charset="0"/>
                <a:cs typeface="Times New Roman" pitchFamily="18" charset="0"/>
              </a:rPr>
              <a:t>of </a:t>
            </a:r>
            <a:r>
              <a:rPr lang="en-GB" dirty="0" smtClean="0">
                <a:latin typeface="Times New Roman" pitchFamily="18" charset="0"/>
                <a:cs typeface="Times New Roman" pitchFamily="18" charset="0"/>
              </a:rPr>
              <a:t>trauma.</a:t>
            </a:r>
            <a:endParaRPr lang="en-GB" dirty="0">
              <a:latin typeface="Times New Roman" pitchFamily="18" charset="0"/>
              <a:cs typeface="Times New Roman" pitchFamily="18" charset="0"/>
            </a:endParaRPr>
          </a:p>
          <a:p>
            <a:pPr lvl="1" indent="-563563" algn="l" rtl="0">
              <a:lnSpc>
                <a:spcPct val="80000"/>
              </a:lnSpc>
            </a:pPr>
            <a:endParaRPr lang="en-GB" b="1" dirty="0">
              <a:latin typeface="Times New Roman" pitchFamily="18" charset="0"/>
              <a:cs typeface="Times New Roman" pitchFamily="18" charset="0"/>
            </a:endParaRPr>
          </a:p>
          <a:p>
            <a:pPr lvl="1" indent="-563563" algn="l" rtl="0">
              <a:lnSpc>
                <a:spcPct val="80000"/>
              </a:lnSpc>
              <a:buFontTx/>
              <a:buNone/>
            </a:pPr>
            <a:r>
              <a:rPr lang="en-GB" b="1" dirty="0" smtClean="0">
                <a:latin typeface="Times New Roman" pitchFamily="18" charset="0"/>
                <a:cs typeface="Times New Roman" pitchFamily="18" charset="0"/>
              </a:rPr>
              <a:t>2.6 HYDROMEL </a:t>
            </a:r>
            <a:r>
              <a:rPr lang="en-GB" b="1" dirty="0">
                <a:latin typeface="Times New Roman" pitchFamily="18" charset="0"/>
                <a:cs typeface="Times New Roman" pitchFamily="18" charset="0"/>
              </a:rPr>
              <a:t>COATED SILICONE:</a:t>
            </a:r>
            <a:endParaRPr lang="en-GB" dirty="0">
              <a:latin typeface="Times New Roman" pitchFamily="18" charset="0"/>
              <a:cs typeface="Times New Roman" pitchFamily="18" charset="0"/>
            </a:endParaRPr>
          </a:p>
          <a:p>
            <a:pPr lvl="1" indent="-563563" algn="l" rtl="0">
              <a:lnSpc>
                <a:spcPct val="80000"/>
              </a:lnSpc>
              <a:buFont typeface="Wingdings" pitchFamily="2" charset="2"/>
              <a:buChar char="q"/>
            </a:pPr>
            <a:r>
              <a:rPr lang="en-GB" dirty="0">
                <a:latin typeface="Times New Roman" pitchFamily="18" charset="0"/>
                <a:cs typeface="Times New Roman" pitchFamily="18" charset="0"/>
              </a:rPr>
              <a:t>Long term (up to 12 weeks</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p>
            <a:pPr lvl="1" indent="-563563" algn="l" rtl="0">
              <a:lnSpc>
                <a:spcPct val="80000"/>
              </a:lnSpc>
              <a:buFont typeface="Wingdings" pitchFamily="2" charset="2"/>
              <a:buChar char="q"/>
            </a:pPr>
            <a:r>
              <a:rPr lang="en-GB" dirty="0">
                <a:latin typeface="Times New Roman" pitchFamily="18" charset="0"/>
                <a:cs typeface="Times New Roman" pitchFamily="18" charset="0"/>
              </a:rPr>
              <a:t>Advantages of being hydrogel coated without risks of latex </a:t>
            </a:r>
            <a:r>
              <a:rPr lang="en-GB" dirty="0" smtClean="0">
                <a:latin typeface="Times New Roman" pitchFamily="18" charset="0"/>
                <a:cs typeface="Times New Roman" pitchFamily="18" charset="0"/>
              </a:rPr>
              <a:t>allergy.</a:t>
            </a:r>
            <a:endParaRPr lang="en-GB" sz="18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idx="1"/>
          </p:nvPr>
        </p:nvSpPr>
        <p:spPr>
          <a:xfrm>
            <a:off x="272480" y="908721"/>
            <a:ext cx="9138220" cy="5098572"/>
          </a:xfrm>
        </p:spPr>
        <p:txBody>
          <a:bodyPr/>
          <a:lstStyle/>
          <a:p>
            <a:pPr algn="l" rtl="0">
              <a:lnSpc>
                <a:spcPct val="80000"/>
              </a:lnSpc>
            </a:pPr>
            <a:r>
              <a:rPr lang="en-GB" sz="2000" b="1" dirty="0">
                <a:latin typeface="Times New Roman" pitchFamily="18" charset="0"/>
                <a:cs typeface="Times New Roman" pitchFamily="18" charset="0"/>
              </a:rPr>
              <a:t>LENGTH</a:t>
            </a:r>
            <a:r>
              <a:rPr lang="en-GB" sz="2000" b="1" dirty="0" smtClean="0">
                <a:latin typeface="Times New Roman" pitchFamily="18" charset="0"/>
                <a:cs typeface="Times New Roman" pitchFamily="18" charset="0"/>
              </a:rPr>
              <a:t>:</a:t>
            </a:r>
          </a:p>
          <a:p>
            <a:pPr marL="109728" indent="0" algn="l" rtl="0">
              <a:lnSpc>
                <a:spcPct val="80000"/>
              </a:lnSpc>
              <a:buNone/>
            </a:pPr>
            <a:endParaRPr lang="en-GB" sz="2000" b="1" dirty="0">
              <a:latin typeface="Times New Roman" pitchFamily="18" charset="0"/>
              <a:cs typeface="Times New Roman" pitchFamily="18" charset="0"/>
            </a:endParaRPr>
          </a:p>
          <a:p>
            <a:pPr lvl="1" algn="l" rtl="0">
              <a:lnSpc>
                <a:spcPct val="80000"/>
              </a:lnSpc>
              <a:buFont typeface="Wingdings" pitchFamily="2" charset="2"/>
              <a:buChar char="q"/>
            </a:pPr>
            <a:r>
              <a:rPr lang="en-GB" sz="2000" dirty="0" smtClean="0">
                <a:latin typeface="Times New Roman" pitchFamily="18" charset="0"/>
                <a:cs typeface="Times New Roman" pitchFamily="18" charset="0"/>
              </a:rPr>
              <a:t>Standard </a:t>
            </a:r>
            <a:r>
              <a:rPr lang="en-GB" sz="2000" dirty="0">
                <a:latin typeface="Times New Roman" pitchFamily="18" charset="0"/>
                <a:cs typeface="Times New Roman" pitchFamily="18" charset="0"/>
              </a:rPr>
              <a:t>(Male) length 43cm</a:t>
            </a:r>
          </a:p>
          <a:p>
            <a:pPr lvl="1" algn="l" rtl="0">
              <a:lnSpc>
                <a:spcPct val="80000"/>
              </a:lnSpc>
              <a:buFont typeface="Wingdings" pitchFamily="2" charset="2"/>
              <a:buChar char="q"/>
            </a:pPr>
            <a:r>
              <a:rPr lang="en-GB" sz="2000" dirty="0" smtClean="0">
                <a:latin typeface="Times New Roman" pitchFamily="18" charset="0"/>
                <a:cs typeface="Times New Roman" pitchFamily="18" charset="0"/>
              </a:rPr>
              <a:t>Female </a:t>
            </a:r>
            <a:r>
              <a:rPr lang="en-GB" sz="2000" dirty="0">
                <a:latin typeface="Times New Roman" pitchFamily="18" charset="0"/>
                <a:cs typeface="Times New Roman" pitchFamily="18" charset="0"/>
              </a:rPr>
              <a:t>length 18cm</a:t>
            </a:r>
          </a:p>
          <a:p>
            <a:pPr marL="109728" indent="0" algn="l" rtl="0">
              <a:lnSpc>
                <a:spcPct val="80000"/>
              </a:lnSpc>
              <a:buNone/>
            </a:pPr>
            <a:endParaRPr lang="en-GB" sz="2000" dirty="0">
              <a:latin typeface="Times New Roman" pitchFamily="18" charset="0"/>
              <a:cs typeface="Times New Roman" pitchFamily="18" charset="0"/>
            </a:endParaRPr>
          </a:p>
          <a:p>
            <a:pPr algn="l" rtl="0">
              <a:lnSpc>
                <a:spcPct val="80000"/>
              </a:lnSpc>
            </a:pPr>
            <a:r>
              <a:rPr lang="en-GB" sz="2000" b="1" dirty="0">
                <a:latin typeface="Times New Roman" pitchFamily="18" charset="0"/>
                <a:cs typeface="Times New Roman" pitchFamily="18" charset="0"/>
              </a:rPr>
              <a:t>BALLOON SIZE</a:t>
            </a:r>
            <a:r>
              <a:rPr lang="en-GB" sz="2000" b="1" dirty="0" smtClean="0">
                <a:latin typeface="Times New Roman" pitchFamily="18" charset="0"/>
                <a:cs typeface="Times New Roman" pitchFamily="18" charset="0"/>
              </a:rPr>
              <a:t>:</a:t>
            </a:r>
          </a:p>
          <a:p>
            <a:pPr marL="109728" indent="0" algn="l" rtl="0">
              <a:lnSpc>
                <a:spcPct val="80000"/>
              </a:lnSpc>
              <a:buNone/>
            </a:pPr>
            <a:endParaRPr lang="en-GB" sz="2000" b="1" dirty="0">
              <a:latin typeface="Times New Roman" pitchFamily="18" charset="0"/>
              <a:cs typeface="Times New Roman" pitchFamily="18" charset="0"/>
            </a:endParaRPr>
          </a:p>
          <a:p>
            <a:pPr marL="109728" indent="0" algn="l" rtl="0">
              <a:lnSpc>
                <a:spcPct val="80000"/>
              </a:lnSpc>
              <a:buNone/>
            </a:pPr>
            <a:r>
              <a:rPr lang="en-GB" sz="2000" dirty="0">
                <a:latin typeface="Times New Roman" pitchFamily="18" charset="0"/>
                <a:cs typeface="Times New Roman" pitchFamily="18" charset="0"/>
              </a:rPr>
              <a:t> </a:t>
            </a:r>
            <a:r>
              <a:rPr lang="en-GB" sz="2000" dirty="0" smtClean="0">
                <a:latin typeface="Times New Roman" pitchFamily="18" charset="0"/>
                <a:cs typeface="Times New Roman" pitchFamily="18" charset="0"/>
              </a:rPr>
              <a:t>10ml </a:t>
            </a:r>
            <a:r>
              <a:rPr lang="en-GB" sz="2000" dirty="0">
                <a:latin typeface="Times New Roman" pitchFamily="18" charset="0"/>
                <a:cs typeface="Times New Roman" pitchFamily="18" charset="0"/>
              </a:rPr>
              <a:t>sterile water only (30ml, only in specialist </a:t>
            </a:r>
            <a:r>
              <a:rPr lang="en-GB" sz="2000" dirty="0" smtClean="0">
                <a:latin typeface="Times New Roman" pitchFamily="18" charset="0"/>
                <a:cs typeface="Times New Roman" pitchFamily="18" charset="0"/>
              </a:rPr>
              <a:t>practice</a:t>
            </a:r>
            <a:r>
              <a:rPr lang="en-GB" sz="2000" dirty="0">
                <a:latin typeface="Times New Roman" pitchFamily="18" charset="0"/>
                <a:cs typeface="Times New Roman" pitchFamily="18" charset="0"/>
              </a:rPr>
              <a:t>)</a:t>
            </a:r>
          </a:p>
          <a:p>
            <a:pPr marL="109728" indent="0" algn="l" rtl="0">
              <a:lnSpc>
                <a:spcPct val="80000"/>
              </a:lnSpc>
              <a:buNone/>
            </a:pPr>
            <a:endParaRPr lang="en-GB" sz="2000" dirty="0">
              <a:latin typeface="Times New Roman" pitchFamily="18" charset="0"/>
              <a:cs typeface="Times New Roman" pitchFamily="18" charset="0"/>
            </a:endParaRPr>
          </a:p>
          <a:p>
            <a:pPr algn="l" rtl="0">
              <a:lnSpc>
                <a:spcPct val="80000"/>
              </a:lnSpc>
            </a:pPr>
            <a:r>
              <a:rPr lang="en-GB" sz="2000" b="1" dirty="0">
                <a:latin typeface="Times New Roman" pitchFamily="18" charset="0"/>
                <a:cs typeface="Times New Roman" pitchFamily="18" charset="0"/>
              </a:rPr>
              <a:t>SIZE:</a:t>
            </a:r>
            <a:r>
              <a:rPr lang="en-GB" sz="2000" dirty="0">
                <a:latin typeface="Times New Roman" pitchFamily="18" charset="0"/>
                <a:cs typeface="Times New Roman" pitchFamily="18" charset="0"/>
              </a:rPr>
              <a:t>   </a:t>
            </a:r>
          </a:p>
          <a:p>
            <a:pPr lvl="1" algn="l" rtl="0">
              <a:lnSpc>
                <a:spcPct val="80000"/>
              </a:lnSpc>
              <a:buFont typeface="Wingdings" pitchFamily="2" charset="2"/>
              <a:buChar char="q"/>
            </a:pPr>
            <a:r>
              <a:rPr lang="en-GB" sz="2000" dirty="0" smtClean="0">
                <a:latin typeface="Times New Roman" pitchFamily="18" charset="0"/>
                <a:cs typeface="Times New Roman" pitchFamily="18" charset="0"/>
              </a:rPr>
              <a:t>(</a:t>
            </a:r>
            <a:r>
              <a:rPr lang="en-GB" sz="2000" dirty="0">
                <a:latin typeface="Times New Roman" pitchFamily="18" charset="0"/>
                <a:cs typeface="Times New Roman" pitchFamily="18" charset="0"/>
              </a:rPr>
              <a:t>1CH is </a:t>
            </a:r>
            <a:r>
              <a:rPr lang="en-GB" sz="2000" dirty="0" smtClean="0">
                <a:latin typeface="Times New Roman" pitchFamily="18" charset="0"/>
                <a:cs typeface="Times New Roman" pitchFamily="18" charset="0"/>
              </a:rPr>
              <a:t>1/3mm </a:t>
            </a:r>
            <a:r>
              <a:rPr lang="en-GB" sz="2000" dirty="0">
                <a:latin typeface="Times New Roman" pitchFamily="18" charset="0"/>
                <a:cs typeface="Times New Roman" pitchFamily="18" charset="0"/>
              </a:rPr>
              <a:t>external diameter)</a:t>
            </a:r>
          </a:p>
          <a:p>
            <a:pPr lvl="1" algn="l" rtl="0">
              <a:lnSpc>
                <a:spcPct val="80000"/>
              </a:lnSpc>
              <a:buFont typeface="Wingdings" pitchFamily="2" charset="2"/>
              <a:buChar char="q"/>
            </a:pPr>
            <a:r>
              <a:rPr lang="en-GB" sz="2000" dirty="0" smtClean="0">
                <a:latin typeface="Times New Roman" pitchFamily="18" charset="0"/>
                <a:cs typeface="Times New Roman" pitchFamily="18" charset="0"/>
              </a:rPr>
              <a:t>Smallest </a:t>
            </a:r>
            <a:r>
              <a:rPr lang="en-GB" sz="2000" dirty="0">
                <a:latin typeface="Times New Roman" pitchFamily="18" charset="0"/>
                <a:cs typeface="Times New Roman" pitchFamily="18" charset="0"/>
              </a:rPr>
              <a:t>possible is </a:t>
            </a:r>
            <a:r>
              <a:rPr lang="en-GB" sz="2000" dirty="0" smtClean="0">
                <a:latin typeface="Times New Roman" pitchFamily="18" charset="0"/>
                <a:cs typeface="Times New Roman" pitchFamily="18" charset="0"/>
              </a:rPr>
              <a:t>best </a:t>
            </a:r>
            <a:r>
              <a:rPr lang="en-GB" sz="2000" dirty="0">
                <a:latin typeface="Times New Roman" pitchFamily="18" charset="0"/>
                <a:cs typeface="Times New Roman" pitchFamily="18" charset="0"/>
              </a:rPr>
              <a:t>- Urine clear 12-14ch</a:t>
            </a:r>
          </a:p>
          <a:p>
            <a:pPr marL="2029968" lvl="6" indent="-457200" algn="l" rtl="0">
              <a:lnSpc>
                <a:spcPct val="80000"/>
              </a:lnSpc>
              <a:buFont typeface="+mj-lt"/>
              <a:buAutoNum type="arabicPeriod"/>
            </a:pPr>
            <a:r>
              <a:rPr lang="en-GB" sz="2000" dirty="0" smtClean="0">
                <a:latin typeface="Times New Roman" pitchFamily="18" charset="0"/>
                <a:cs typeface="Times New Roman" pitchFamily="18" charset="0"/>
              </a:rPr>
              <a:t>Urine </a:t>
            </a:r>
            <a:r>
              <a:rPr lang="en-GB" sz="2000" dirty="0">
                <a:latin typeface="Times New Roman" pitchFamily="18" charset="0"/>
                <a:cs typeface="Times New Roman" pitchFamily="18" charset="0"/>
              </a:rPr>
              <a:t>cloudy 14ch</a:t>
            </a:r>
          </a:p>
          <a:p>
            <a:pPr marL="2029968" lvl="6" indent="-457200" algn="l" rtl="0">
              <a:lnSpc>
                <a:spcPct val="80000"/>
              </a:lnSpc>
              <a:buFont typeface="+mj-lt"/>
              <a:buAutoNum type="arabicPeriod"/>
            </a:pPr>
            <a:r>
              <a:rPr lang="en-GB" sz="2000" dirty="0" smtClean="0">
                <a:latin typeface="Times New Roman" pitchFamily="18" charset="0"/>
                <a:cs typeface="Times New Roman" pitchFamily="18" charset="0"/>
              </a:rPr>
              <a:t>Blood </a:t>
            </a:r>
            <a:r>
              <a:rPr lang="en-GB" sz="2000" dirty="0">
                <a:latin typeface="Times New Roman" pitchFamily="18" charset="0"/>
                <a:cs typeface="Times New Roman" pitchFamily="18" charset="0"/>
              </a:rPr>
              <a:t>clots 16ch+</a:t>
            </a:r>
          </a:p>
        </p:txBody>
      </p:sp>
      <p:sp>
        <p:nvSpPr>
          <p:cNvPr id="24578" name="Rectangle 2"/>
          <p:cNvSpPr>
            <a:spLocks noGrp="1" noChangeArrowheads="1"/>
          </p:cNvSpPr>
          <p:nvPr>
            <p:ph type="title"/>
          </p:nvPr>
        </p:nvSpPr>
        <p:spPr>
          <a:xfrm>
            <a:off x="495300" y="274638"/>
            <a:ext cx="8915400" cy="562074"/>
          </a:xfrm>
        </p:spPr>
        <p:txBody>
          <a:bodyPr>
            <a:normAutofit fontScale="90000"/>
          </a:bodyPr>
          <a:lstStyle/>
          <a:p>
            <a:pPr rtl="0"/>
            <a:r>
              <a:rPr lang="en-GB" sz="3200" dirty="0">
                <a:solidFill>
                  <a:schemeClr val="tx1"/>
                </a:solidFill>
                <a:effectLst/>
                <a:latin typeface="Times New Roman" pitchFamily="18" charset="0"/>
                <a:cs typeface="Times New Roman" pitchFamily="18" charset="0"/>
              </a:rPr>
              <a:t>Catheter Selection: Urethral</a:t>
            </a:r>
          </a:p>
        </p:txBody>
      </p:sp>
      <p:pic>
        <p:nvPicPr>
          <p:cNvPr id="1024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69224" y="2348881"/>
            <a:ext cx="2448272" cy="417646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3" name="Rectangle 3"/>
          <p:cNvSpPr>
            <a:spLocks noGrp="1" noChangeArrowheads="1"/>
          </p:cNvSpPr>
          <p:nvPr>
            <p:ph idx="1"/>
          </p:nvPr>
        </p:nvSpPr>
        <p:spPr>
          <a:xfrm>
            <a:off x="128465" y="332656"/>
            <a:ext cx="9282236" cy="5717307"/>
          </a:xfrm>
        </p:spPr>
        <p:txBody>
          <a:bodyPr/>
          <a:lstStyle/>
          <a:p>
            <a:pPr algn="l" rtl="0"/>
            <a:r>
              <a:rPr lang="en-GB" b="1" dirty="0">
                <a:latin typeface="Times New Roman" pitchFamily="18" charset="0"/>
                <a:cs typeface="Times New Roman" pitchFamily="18" charset="0"/>
              </a:rPr>
              <a:t>LARGE CATHETERS CAUSE:</a:t>
            </a:r>
          </a:p>
          <a:p>
            <a:pPr marL="109728" indent="0" algn="l" rtl="0">
              <a:buNone/>
            </a:pPr>
            <a:endParaRPr lang="en-GB" dirty="0">
              <a:latin typeface="Times New Roman" pitchFamily="18" charset="0"/>
              <a:cs typeface="Times New Roman" pitchFamily="18" charset="0"/>
            </a:endParaRPr>
          </a:p>
          <a:p>
            <a:pPr lvl="1" algn="l" rtl="0">
              <a:buBlip>
                <a:blip r:embed="rId2"/>
              </a:buBlip>
            </a:pPr>
            <a:r>
              <a:rPr lang="en-GB" sz="2400" dirty="0">
                <a:latin typeface="Times New Roman" pitchFamily="18" charset="0"/>
                <a:cs typeface="Times New Roman" pitchFamily="18" charset="0"/>
              </a:rPr>
              <a:t>	Increased bladder </a:t>
            </a:r>
            <a:r>
              <a:rPr lang="en-GB" sz="2400" dirty="0" smtClean="0">
                <a:latin typeface="Times New Roman" pitchFamily="18" charset="0"/>
                <a:cs typeface="Times New Roman" pitchFamily="18" charset="0"/>
              </a:rPr>
              <a:t>irritability.</a:t>
            </a:r>
            <a:endParaRPr lang="en-GB" sz="2400" dirty="0">
              <a:latin typeface="Times New Roman" pitchFamily="18" charset="0"/>
              <a:cs typeface="Times New Roman" pitchFamily="18" charset="0"/>
            </a:endParaRPr>
          </a:p>
          <a:p>
            <a:pPr lvl="1" algn="l" rtl="0">
              <a:buBlip>
                <a:blip r:embed="rId2"/>
              </a:buBlip>
            </a:pPr>
            <a:r>
              <a:rPr lang="en-GB" sz="2400" dirty="0">
                <a:latin typeface="Times New Roman" pitchFamily="18" charset="0"/>
                <a:cs typeface="Times New Roman" pitchFamily="18" charset="0"/>
              </a:rPr>
              <a:t>	</a:t>
            </a:r>
            <a:r>
              <a:rPr lang="en-GB" sz="2400" dirty="0" smtClean="0">
                <a:latin typeface="Times New Roman" pitchFamily="18" charset="0"/>
                <a:cs typeface="Times New Roman" pitchFamily="18" charset="0"/>
              </a:rPr>
              <a:t>Spasms.</a:t>
            </a:r>
            <a:endParaRPr lang="en-GB" sz="2400" dirty="0">
              <a:latin typeface="Times New Roman" pitchFamily="18" charset="0"/>
              <a:cs typeface="Times New Roman" pitchFamily="18" charset="0"/>
            </a:endParaRPr>
          </a:p>
          <a:p>
            <a:pPr lvl="1" algn="l" rtl="0">
              <a:buBlip>
                <a:blip r:embed="rId2"/>
              </a:buBlip>
            </a:pPr>
            <a:r>
              <a:rPr lang="en-GB" sz="2400" dirty="0">
                <a:latin typeface="Times New Roman" pitchFamily="18" charset="0"/>
                <a:cs typeface="Times New Roman" pitchFamily="18" charset="0"/>
              </a:rPr>
              <a:t>	Bypassing – urethral folds do not clamp tight </a:t>
            </a:r>
            <a:r>
              <a:rPr lang="en-GB" sz="2400" dirty="0" smtClean="0">
                <a:latin typeface="Times New Roman" pitchFamily="18" charset="0"/>
                <a:cs typeface="Times New Roman" pitchFamily="18" charset="0"/>
              </a:rPr>
              <a:t>around catheter.</a:t>
            </a:r>
            <a:endParaRPr lang="en-GB" sz="2400" dirty="0">
              <a:latin typeface="Times New Roman" pitchFamily="18" charset="0"/>
              <a:cs typeface="Times New Roman" pitchFamily="18" charset="0"/>
            </a:endParaRPr>
          </a:p>
          <a:p>
            <a:pPr lvl="1" algn="l" rtl="0">
              <a:buBlip>
                <a:blip r:embed="rId2"/>
              </a:buBlip>
            </a:pPr>
            <a:r>
              <a:rPr lang="en-GB" sz="2400" dirty="0">
                <a:latin typeface="Times New Roman" pitchFamily="18" charset="0"/>
                <a:cs typeface="Times New Roman" pitchFamily="18" charset="0"/>
              </a:rPr>
              <a:t>	Ulceration of bladder </a:t>
            </a:r>
            <a:r>
              <a:rPr lang="en-GB" sz="2400" dirty="0" smtClean="0">
                <a:latin typeface="Times New Roman" pitchFamily="18" charset="0"/>
                <a:cs typeface="Times New Roman" pitchFamily="18" charset="0"/>
              </a:rPr>
              <a:t>neck.</a:t>
            </a:r>
            <a:endParaRPr lang="en-GB" sz="2400" dirty="0">
              <a:latin typeface="Times New Roman" pitchFamily="18" charset="0"/>
              <a:cs typeface="Times New Roman" pitchFamily="18" charset="0"/>
            </a:endParaRPr>
          </a:p>
          <a:p>
            <a:pPr lvl="1" algn="l" rtl="0">
              <a:buBlip>
                <a:blip r:embed="rId2"/>
              </a:buBlip>
            </a:pPr>
            <a:r>
              <a:rPr lang="en-GB" sz="2400" dirty="0">
                <a:latin typeface="Times New Roman" pitchFamily="18" charset="0"/>
                <a:cs typeface="Times New Roman" pitchFamily="18" charset="0"/>
              </a:rPr>
              <a:t>	Blockage of </a:t>
            </a:r>
            <a:r>
              <a:rPr lang="en-GB" sz="2400" dirty="0" err="1">
                <a:latin typeface="Times New Roman" pitchFamily="18" charset="0"/>
                <a:cs typeface="Times New Roman" pitchFamily="18" charset="0"/>
              </a:rPr>
              <a:t>para</a:t>
            </a:r>
            <a:r>
              <a:rPr lang="en-GB" sz="2400" dirty="0">
                <a:latin typeface="Times New Roman" pitchFamily="18" charset="0"/>
                <a:cs typeface="Times New Roman" pitchFamily="18" charset="0"/>
              </a:rPr>
              <a:t>-urethral glands (</a:t>
            </a:r>
            <a:r>
              <a:rPr lang="en-GB" sz="2400" dirty="0" smtClean="0">
                <a:latin typeface="Times New Roman" pitchFamily="18" charset="0"/>
                <a:cs typeface="Times New Roman" pitchFamily="18" charset="0"/>
              </a:rPr>
              <a:t>which produce </a:t>
            </a:r>
            <a:r>
              <a:rPr lang="en-GB" sz="2400" dirty="0">
                <a:latin typeface="Times New Roman" pitchFamily="18" charset="0"/>
                <a:cs typeface="Times New Roman" pitchFamily="18" charset="0"/>
              </a:rPr>
              <a:t>the mucus lining of the urethra – </a:t>
            </a:r>
            <a:r>
              <a:rPr lang="en-GB" sz="2400" dirty="0" smtClean="0">
                <a:latin typeface="Times New Roman" pitchFamily="18" charset="0"/>
                <a:cs typeface="Times New Roman" pitchFamily="18" charset="0"/>
              </a:rPr>
              <a:t>against </a:t>
            </a:r>
            <a:r>
              <a:rPr lang="en-GB" sz="2400" dirty="0">
                <a:latin typeface="Times New Roman" pitchFamily="18" charset="0"/>
                <a:cs typeface="Times New Roman" pitchFamily="18" charset="0"/>
              </a:rPr>
              <a:t>ascending infection</a:t>
            </a:r>
            <a:r>
              <a:rPr lang="en-GB" sz="2400" dirty="0" smtClean="0">
                <a:latin typeface="Times New Roman" pitchFamily="18" charset="0"/>
                <a:cs typeface="Times New Roman" pitchFamily="18" charset="0"/>
              </a:rPr>
              <a:t>).</a:t>
            </a:r>
            <a:endParaRPr lang="en-GB"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1" name="Rectangle 3"/>
          <p:cNvSpPr>
            <a:spLocks noGrp="1" noChangeArrowheads="1"/>
          </p:cNvSpPr>
          <p:nvPr>
            <p:ph idx="1"/>
          </p:nvPr>
        </p:nvSpPr>
        <p:spPr>
          <a:xfrm>
            <a:off x="495300" y="1052737"/>
            <a:ext cx="8915400" cy="4954556"/>
          </a:xfrm>
        </p:spPr>
        <p:txBody>
          <a:bodyPr/>
          <a:lstStyle/>
          <a:p>
            <a:pPr algn="l" rtl="0">
              <a:lnSpc>
                <a:spcPct val="90000"/>
              </a:lnSpc>
            </a:pPr>
            <a:r>
              <a:rPr lang="en-GB" b="1" dirty="0">
                <a:latin typeface="Times New Roman" pitchFamily="18" charset="0"/>
                <a:cs typeface="Times New Roman" pitchFamily="18" charset="0"/>
              </a:rPr>
              <a:t>Supra-pubic:</a:t>
            </a:r>
            <a:endParaRPr lang="en-GB" sz="2800" b="1" dirty="0">
              <a:latin typeface="Times New Roman" pitchFamily="18" charset="0"/>
              <a:cs typeface="Times New Roman" pitchFamily="18" charset="0"/>
            </a:endParaRPr>
          </a:p>
          <a:p>
            <a:pPr lvl="1" algn="l" rtl="0">
              <a:lnSpc>
                <a:spcPct val="90000"/>
              </a:lnSpc>
              <a:buBlip>
                <a:blip r:embed="rId2"/>
              </a:buBlip>
            </a:pPr>
            <a:r>
              <a:rPr lang="en-GB" sz="2400" dirty="0">
                <a:latin typeface="Times New Roman" pitchFamily="18" charset="0"/>
                <a:cs typeface="Times New Roman" pitchFamily="18" charset="0"/>
              </a:rPr>
              <a:t>Less </a:t>
            </a:r>
            <a:r>
              <a:rPr lang="en-GB" sz="2400" dirty="0" smtClean="0">
                <a:latin typeface="Times New Roman" pitchFamily="18" charset="0"/>
                <a:cs typeface="Times New Roman" pitchFamily="18" charset="0"/>
              </a:rPr>
              <a:t>pain.</a:t>
            </a:r>
            <a:endParaRPr lang="en-GB" sz="2400" dirty="0">
              <a:latin typeface="Times New Roman" pitchFamily="18" charset="0"/>
              <a:cs typeface="Times New Roman" pitchFamily="18" charset="0"/>
            </a:endParaRPr>
          </a:p>
          <a:p>
            <a:pPr lvl="1" algn="l" rtl="0">
              <a:lnSpc>
                <a:spcPct val="90000"/>
              </a:lnSpc>
              <a:buBlip>
                <a:blip r:embed="rId2"/>
              </a:buBlip>
            </a:pPr>
            <a:r>
              <a:rPr lang="en-GB" sz="2400" dirty="0">
                <a:latin typeface="Times New Roman" pitchFamily="18" charset="0"/>
                <a:cs typeface="Times New Roman" pitchFamily="18" charset="0"/>
              </a:rPr>
              <a:t>Does not damage urethral </a:t>
            </a:r>
            <a:r>
              <a:rPr lang="en-GB" sz="2400" dirty="0" smtClean="0">
                <a:latin typeface="Times New Roman" pitchFamily="18" charset="0"/>
                <a:cs typeface="Times New Roman" pitchFamily="18" charset="0"/>
              </a:rPr>
              <a:t>tissue.</a:t>
            </a:r>
            <a:endParaRPr lang="en-GB" sz="2400" dirty="0">
              <a:latin typeface="Times New Roman" pitchFamily="18" charset="0"/>
              <a:cs typeface="Times New Roman" pitchFamily="18" charset="0"/>
            </a:endParaRPr>
          </a:p>
          <a:p>
            <a:pPr lvl="1" algn="l" rtl="0">
              <a:lnSpc>
                <a:spcPct val="90000"/>
              </a:lnSpc>
              <a:buBlip>
                <a:blip r:embed="rId2"/>
              </a:buBlip>
            </a:pPr>
            <a:r>
              <a:rPr lang="en-GB" sz="2400" dirty="0">
                <a:latin typeface="Times New Roman" pitchFamily="18" charset="0"/>
                <a:cs typeface="Times New Roman" pitchFamily="18" charset="0"/>
              </a:rPr>
              <a:t>More comfortable (especially </a:t>
            </a:r>
            <a:r>
              <a:rPr lang="en-GB" sz="2400" dirty="0" err="1">
                <a:latin typeface="Times New Roman" pitchFamily="18" charset="0"/>
                <a:cs typeface="Times New Roman" pitchFamily="18" charset="0"/>
              </a:rPr>
              <a:t>chairbound</a:t>
            </a:r>
            <a:r>
              <a:rPr lang="en-GB" sz="2400" dirty="0">
                <a:latin typeface="Times New Roman" pitchFamily="18" charset="0"/>
                <a:cs typeface="Times New Roman" pitchFamily="18" charset="0"/>
              </a:rPr>
              <a:t> patients</a:t>
            </a:r>
            <a:r>
              <a:rPr lang="en-GB" sz="2400" dirty="0" smtClean="0">
                <a:latin typeface="Times New Roman" pitchFamily="18" charset="0"/>
                <a:cs typeface="Times New Roman" pitchFamily="18" charset="0"/>
              </a:rPr>
              <a:t>).</a:t>
            </a:r>
            <a:endParaRPr lang="en-GB" sz="2400" dirty="0">
              <a:latin typeface="Times New Roman" pitchFamily="18" charset="0"/>
              <a:cs typeface="Times New Roman" pitchFamily="18" charset="0"/>
            </a:endParaRPr>
          </a:p>
          <a:p>
            <a:pPr lvl="1" algn="l" rtl="0">
              <a:lnSpc>
                <a:spcPct val="90000"/>
              </a:lnSpc>
              <a:buBlip>
                <a:blip r:embed="rId2"/>
              </a:buBlip>
            </a:pPr>
            <a:r>
              <a:rPr lang="en-GB" sz="2400" dirty="0">
                <a:latin typeface="Times New Roman" pitchFamily="18" charset="0"/>
                <a:cs typeface="Times New Roman" pitchFamily="18" charset="0"/>
              </a:rPr>
              <a:t>Allow sexual </a:t>
            </a:r>
            <a:r>
              <a:rPr lang="en-GB" sz="2400" dirty="0" smtClean="0">
                <a:latin typeface="Times New Roman" pitchFamily="18" charset="0"/>
                <a:cs typeface="Times New Roman" pitchFamily="18" charset="0"/>
              </a:rPr>
              <a:t>activity.</a:t>
            </a:r>
            <a:endParaRPr lang="en-GB" sz="2400" dirty="0">
              <a:latin typeface="Times New Roman" pitchFamily="18" charset="0"/>
              <a:cs typeface="Times New Roman" pitchFamily="18" charset="0"/>
            </a:endParaRPr>
          </a:p>
          <a:p>
            <a:pPr lvl="1" algn="l" rtl="0">
              <a:lnSpc>
                <a:spcPct val="90000"/>
              </a:lnSpc>
              <a:buBlip>
                <a:blip r:embed="rId2"/>
              </a:buBlip>
            </a:pPr>
            <a:r>
              <a:rPr lang="en-GB" sz="2400" dirty="0">
                <a:latin typeface="Times New Roman" pitchFamily="18" charset="0"/>
                <a:cs typeface="Times New Roman" pitchFamily="18" charset="0"/>
              </a:rPr>
              <a:t>Reduced infection </a:t>
            </a:r>
            <a:r>
              <a:rPr lang="en-GB" sz="2400" dirty="0" smtClean="0">
                <a:latin typeface="Times New Roman" pitchFamily="18" charset="0"/>
                <a:cs typeface="Times New Roman" pitchFamily="18" charset="0"/>
              </a:rPr>
              <a:t>rates.</a:t>
            </a:r>
            <a:endParaRPr lang="en-GB" sz="2400" dirty="0">
              <a:latin typeface="Times New Roman" pitchFamily="18" charset="0"/>
              <a:cs typeface="Times New Roman" pitchFamily="18" charset="0"/>
            </a:endParaRPr>
          </a:p>
          <a:p>
            <a:pPr lvl="1" algn="l" rtl="0">
              <a:lnSpc>
                <a:spcPct val="90000"/>
              </a:lnSpc>
              <a:buBlip>
                <a:blip r:embed="rId2"/>
              </a:buBlip>
            </a:pPr>
            <a:r>
              <a:rPr lang="en-GB" sz="2400" dirty="0">
                <a:latin typeface="Times New Roman" pitchFamily="18" charset="0"/>
                <a:cs typeface="Times New Roman" pitchFamily="18" charset="0"/>
              </a:rPr>
              <a:t>Easy ‘Trial Without Catheter’ (TWOC) by </a:t>
            </a:r>
            <a:r>
              <a:rPr lang="en-GB" sz="2400" dirty="0" smtClean="0">
                <a:latin typeface="Times New Roman" pitchFamily="18" charset="0"/>
                <a:cs typeface="Times New Roman" pitchFamily="18" charset="0"/>
              </a:rPr>
              <a:t>clamping.</a:t>
            </a:r>
            <a:endParaRPr lang="en-GB" sz="2400" dirty="0">
              <a:latin typeface="Times New Roman" pitchFamily="18" charset="0"/>
              <a:cs typeface="Times New Roman" pitchFamily="18" charset="0"/>
            </a:endParaRPr>
          </a:p>
          <a:p>
            <a:pPr lvl="1" algn="l" rtl="0">
              <a:lnSpc>
                <a:spcPct val="90000"/>
              </a:lnSpc>
              <a:buBlip>
                <a:blip r:embed="rId2"/>
              </a:buBlip>
            </a:pPr>
            <a:r>
              <a:rPr lang="en-GB" sz="2400" dirty="0">
                <a:latin typeface="Times New Roman" pitchFamily="18" charset="0"/>
                <a:cs typeface="Times New Roman" pitchFamily="18" charset="0"/>
              </a:rPr>
              <a:t>Patients/ Carers can change own </a:t>
            </a:r>
            <a:r>
              <a:rPr lang="en-GB" sz="2400" dirty="0" smtClean="0">
                <a:latin typeface="Times New Roman" pitchFamily="18" charset="0"/>
                <a:cs typeface="Times New Roman" pitchFamily="18" charset="0"/>
              </a:rPr>
              <a:t>catheter.</a:t>
            </a:r>
            <a:endParaRPr lang="en-GB" sz="2400" dirty="0">
              <a:latin typeface="Times New Roman" pitchFamily="18" charset="0"/>
              <a:cs typeface="Times New Roman" pitchFamily="18" charset="0"/>
            </a:endParaRPr>
          </a:p>
        </p:txBody>
      </p:sp>
      <p:sp>
        <p:nvSpPr>
          <p:cNvPr id="32770" name="Rectangle 2"/>
          <p:cNvSpPr>
            <a:spLocks noGrp="1" noChangeArrowheads="1"/>
          </p:cNvSpPr>
          <p:nvPr>
            <p:ph type="title"/>
          </p:nvPr>
        </p:nvSpPr>
        <p:spPr>
          <a:xfrm>
            <a:off x="495300" y="274638"/>
            <a:ext cx="8915400" cy="418058"/>
          </a:xfrm>
        </p:spPr>
        <p:txBody>
          <a:bodyPr>
            <a:normAutofit fontScale="90000"/>
          </a:bodyPr>
          <a:lstStyle/>
          <a:p>
            <a:pPr rtl="0"/>
            <a:r>
              <a:rPr lang="en-GB" sz="3200" dirty="0">
                <a:effectLst/>
                <a:latin typeface="Times New Roman" pitchFamily="18" charset="0"/>
                <a:cs typeface="Times New Roman" pitchFamily="18" charset="0"/>
              </a:rPr>
              <a:t>Urethral v Supra-pubic</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Rectangle 3"/>
          <p:cNvSpPr>
            <a:spLocks noGrp="1" noChangeArrowheads="1"/>
          </p:cNvSpPr>
          <p:nvPr>
            <p:ph idx="1"/>
          </p:nvPr>
        </p:nvSpPr>
        <p:spPr>
          <a:xfrm>
            <a:off x="560512" y="404664"/>
            <a:ext cx="8064895" cy="575568"/>
          </a:xfrm>
        </p:spPr>
        <p:txBody>
          <a:bodyPr>
            <a:normAutofit/>
          </a:bodyPr>
          <a:lstStyle/>
          <a:p>
            <a:pPr algn="l" rtl="0"/>
            <a:r>
              <a:rPr lang="en-GB" b="1" dirty="0" smtClean="0">
                <a:latin typeface="Times New Roman" pitchFamily="18" charset="0"/>
                <a:cs typeface="Times New Roman" pitchFamily="18" charset="0"/>
              </a:rPr>
              <a:t>Appropriate </a:t>
            </a:r>
            <a:r>
              <a:rPr lang="en-GB" b="1" dirty="0">
                <a:latin typeface="Times New Roman" pitchFamily="18" charset="0"/>
                <a:cs typeface="Times New Roman" pitchFamily="18" charset="0"/>
              </a:rPr>
              <a:t>drainage system with support</a:t>
            </a:r>
          </a:p>
          <a:p>
            <a:pPr marL="109728" indent="0" algn="l" rtl="0">
              <a:buNone/>
            </a:pPr>
            <a:endParaRPr lang="en-GB" b="1" dirty="0">
              <a:latin typeface="Times New Roman" pitchFamily="18" charset="0"/>
              <a:cs typeface="Times New Roman" pitchFamily="18" charset="0"/>
            </a:endParaRPr>
          </a:p>
          <a:p>
            <a:pPr algn="l" rtl="0"/>
            <a:endParaRPr lang="en-GB" b="1" dirty="0">
              <a:latin typeface="Times New Roman" pitchFamily="18" charset="0"/>
              <a:cs typeface="Times New Roman" pitchFamily="18" charset="0"/>
            </a:endParaRPr>
          </a:p>
        </p:txBody>
      </p:sp>
      <p:sp>
        <p:nvSpPr>
          <p:cNvPr id="4" name="Rectangle 4"/>
          <p:cNvSpPr>
            <a:spLocks noGrp="1" noChangeArrowheads="1"/>
          </p:cNvSpPr>
          <p:nvPr>
            <p:ph type="title"/>
          </p:nvPr>
        </p:nvSpPr>
        <p:spPr>
          <a:xfrm>
            <a:off x="272480" y="1124744"/>
            <a:ext cx="8642920" cy="432048"/>
          </a:xfrm>
        </p:spPr>
        <p:txBody>
          <a:bodyPr>
            <a:normAutofit fontScale="90000"/>
          </a:bodyPr>
          <a:lstStyle/>
          <a:p>
            <a:r>
              <a:rPr lang="en-GB" sz="2800" dirty="0">
                <a:effectLst/>
                <a:latin typeface="Times New Roman" pitchFamily="18" charset="0"/>
                <a:cs typeface="Times New Roman" pitchFamily="18" charset="0"/>
              </a:rPr>
              <a:t>Catheter Drainage: Leg Bags</a:t>
            </a:r>
          </a:p>
        </p:txBody>
      </p:sp>
      <p:pic>
        <p:nvPicPr>
          <p:cNvPr id="5" name="Picture 8" descr="leg bags"/>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241032" y="1844824"/>
            <a:ext cx="3455988" cy="3455987"/>
          </a:xfrm>
          <a:prstGeom prst="rect">
            <a:avLst/>
          </a:prstGeom>
          <a:noFill/>
          <a:extLst>
            <a:ext uri="{909E8E84-426E-40DD-AFC4-6F175D3DCCD1}">
              <a14:hiddenFill xmlns:a14="http://schemas.microsoft.com/office/drawing/2010/main">
                <a:solidFill>
                  <a:srgbClr val="FFFFFF"/>
                </a:solidFill>
              </a14:hiddenFill>
            </a:ext>
          </a:extLst>
        </p:spPr>
      </p:pic>
      <p:sp>
        <p:nvSpPr>
          <p:cNvPr id="6" name="Rectangle 6"/>
          <p:cNvSpPr txBox="1">
            <a:spLocks noChangeArrowheads="1"/>
          </p:cNvSpPr>
          <p:nvPr/>
        </p:nvSpPr>
        <p:spPr>
          <a:xfrm>
            <a:off x="128464" y="1812234"/>
            <a:ext cx="5112568" cy="4641102"/>
          </a:xfrm>
          <a:prstGeom prst="rect">
            <a:avLst/>
          </a:prstGeom>
        </p:spPr>
        <p:txBody>
          <a:bodyPr vert="horz">
            <a:normAutofit/>
          </a:bodyPr>
          <a:lstStyle>
            <a:lvl1pPr marL="365760" indent="-256032" algn="r" rtl="1"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r" rtl="1"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r" rtl="1"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r" rtl="1"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r" rtl="1"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r" rtl="1"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r" rtl="1"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r" rtl="1"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a:lstStyle>
          <a:p>
            <a:pPr marL="0" indent="0" algn="l" rtl="0">
              <a:buNone/>
            </a:pPr>
            <a:r>
              <a:rPr lang="en-GB" sz="2400" b="1" dirty="0" smtClean="0">
                <a:latin typeface="Times New Roman" pitchFamily="18" charset="0"/>
                <a:cs typeface="Times New Roman" pitchFamily="18" charset="0"/>
              </a:rPr>
              <a:t>Many options exist:</a:t>
            </a:r>
          </a:p>
          <a:p>
            <a:pPr lvl="1" algn="l" rtl="0">
              <a:buBlip>
                <a:blip r:embed="rId3"/>
              </a:buBlip>
            </a:pPr>
            <a:r>
              <a:rPr lang="en-GB" sz="2400" dirty="0" smtClean="0">
                <a:latin typeface="Times New Roman" pitchFamily="18" charset="0"/>
                <a:cs typeface="Times New Roman" pitchFamily="18" charset="0"/>
              </a:rPr>
              <a:t>350ml/500ml/750ml.</a:t>
            </a:r>
          </a:p>
          <a:p>
            <a:pPr lvl="1" algn="l" rtl="0">
              <a:buBlip>
                <a:blip r:embed="rId3"/>
              </a:buBlip>
            </a:pPr>
            <a:r>
              <a:rPr lang="en-GB" sz="2400" dirty="0" smtClean="0">
                <a:latin typeface="Times New Roman" pitchFamily="18" charset="0"/>
                <a:cs typeface="Times New Roman" pitchFamily="18" charset="0"/>
              </a:rPr>
              <a:t>Short / long tube.</a:t>
            </a:r>
          </a:p>
          <a:p>
            <a:pPr lvl="1" algn="l" rtl="0">
              <a:buBlip>
                <a:blip r:embed="rId3"/>
              </a:buBlip>
            </a:pPr>
            <a:r>
              <a:rPr lang="en-GB" sz="2400" dirty="0" smtClean="0">
                <a:latin typeface="Times New Roman" pitchFamily="18" charset="0"/>
                <a:cs typeface="Times New Roman" pitchFamily="18" charset="0"/>
              </a:rPr>
              <a:t>Choice of tap for ease of opening.</a:t>
            </a:r>
          </a:p>
          <a:p>
            <a:pPr lvl="1" algn="l" rtl="0">
              <a:buBlip>
                <a:blip r:embed="rId3"/>
              </a:buBlip>
            </a:pPr>
            <a:r>
              <a:rPr lang="en-GB" sz="2400" dirty="0" smtClean="0">
                <a:latin typeface="Times New Roman" pitchFamily="18" charset="0"/>
                <a:cs typeface="Times New Roman" pitchFamily="18" charset="0"/>
              </a:rPr>
              <a:t>Additional felt backing for comfort.</a:t>
            </a:r>
          </a:p>
          <a:p>
            <a:pPr lvl="1" algn="l" rtl="0">
              <a:buBlip>
                <a:blip r:embed="rId3"/>
              </a:buBlip>
            </a:pPr>
            <a:r>
              <a:rPr lang="en-GB" sz="2400" dirty="0" smtClean="0">
                <a:latin typeface="Times New Roman" pitchFamily="18" charset="0"/>
                <a:cs typeface="Times New Roman" pitchFamily="18" charset="0"/>
              </a:rPr>
              <a:t>‘Chambered’ - prevents ‘sloshing’ sound.</a:t>
            </a:r>
          </a:p>
          <a:p>
            <a:pPr lvl="1" algn="l" rtl="0">
              <a:buBlip>
                <a:blip r:embed="rId3"/>
              </a:buBlip>
            </a:pPr>
            <a:r>
              <a:rPr lang="en-GB" sz="2400" dirty="0" smtClean="0">
                <a:latin typeface="Times New Roman" pitchFamily="18" charset="0"/>
                <a:cs typeface="Times New Roman" pitchFamily="18" charset="0"/>
              </a:rPr>
              <a:t>Flexible sleeve below tap allows ‘in line’ connection to bed bag.</a:t>
            </a:r>
            <a:endParaRPr lang="en-GB" sz="24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7" name="Rectangle 5"/>
          <p:cNvSpPr>
            <a:spLocks noGrp="1" noChangeArrowheads="1"/>
          </p:cNvSpPr>
          <p:nvPr>
            <p:ph sz="half" idx="1"/>
          </p:nvPr>
        </p:nvSpPr>
        <p:spPr>
          <a:xfrm>
            <a:off x="3872880" y="764704"/>
            <a:ext cx="5544170" cy="5544021"/>
          </a:xfrm>
        </p:spPr>
        <p:txBody>
          <a:bodyPr>
            <a:noAutofit/>
          </a:bodyPr>
          <a:lstStyle/>
          <a:p>
            <a:pPr marL="0" indent="0" algn="l" rtl="0">
              <a:lnSpc>
                <a:spcPct val="90000"/>
              </a:lnSpc>
            </a:pPr>
            <a:r>
              <a:rPr lang="en-GB" sz="3200" dirty="0">
                <a:latin typeface="Times New Roman" pitchFamily="18" charset="0"/>
                <a:cs typeface="Times New Roman" pitchFamily="18" charset="0"/>
              </a:rPr>
              <a:t>Various methods exist to anchor the catheter to the leg</a:t>
            </a:r>
            <a:r>
              <a:rPr lang="en-GB" sz="3200" dirty="0" smtClean="0">
                <a:latin typeface="Times New Roman" pitchFamily="18" charset="0"/>
                <a:cs typeface="Times New Roman" pitchFamily="18" charset="0"/>
              </a:rPr>
              <a:t>.</a:t>
            </a:r>
            <a:endParaRPr lang="en-GB" sz="3200" dirty="0">
              <a:latin typeface="Times New Roman" pitchFamily="18" charset="0"/>
              <a:cs typeface="Times New Roman" pitchFamily="18" charset="0"/>
            </a:endParaRPr>
          </a:p>
          <a:p>
            <a:pPr marL="0" indent="0" algn="l" rtl="0">
              <a:lnSpc>
                <a:spcPct val="90000"/>
              </a:lnSpc>
            </a:pPr>
            <a:r>
              <a:rPr lang="en-GB" sz="3200" dirty="0">
                <a:latin typeface="Times New Roman" pitchFamily="18" charset="0"/>
                <a:cs typeface="Times New Roman" pitchFamily="18" charset="0"/>
              </a:rPr>
              <a:t>These prevent traction being exerted on the bladder by the balloon due to any ‘dragging’ effect </a:t>
            </a:r>
            <a:r>
              <a:rPr lang="en-GB" sz="3200" dirty="0" err="1">
                <a:latin typeface="Times New Roman" pitchFamily="18" charset="0"/>
                <a:cs typeface="Times New Roman" pitchFamily="18" charset="0"/>
              </a:rPr>
              <a:t>ie</a:t>
            </a:r>
            <a:r>
              <a:rPr lang="en-GB" sz="3200" dirty="0">
                <a:latin typeface="Times New Roman" pitchFamily="18" charset="0"/>
                <a:cs typeface="Times New Roman" pitchFamily="18" charset="0"/>
              </a:rPr>
              <a:t> full, or poorly supported leg bag, </a:t>
            </a:r>
          </a:p>
          <a:p>
            <a:pPr marL="0" indent="0" algn="l" rtl="0">
              <a:lnSpc>
                <a:spcPct val="90000"/>
              </a:lnSpc>
            </a:pPr>
            <a:r>
              <a:rPr lang="en-GB" sz="3200" dirty="0">
                <a:latin typeface="Times New Roman" pitchFamily="18" charset="0"/>
                <a:cs typeface="Times New Roman" pitchFamily="18" charset="0"/>
              </a:rPr>
              <a:t>With leg straps secured by </a:t>
            </a:r>
            <a:r>
              <a:rPr lang="en-GB" sz="3200" dirty="0" err="1">
                <a:latin typeface="Times New Roman" pitchFamily="18" charset="0"/>
                <a:cs typeface="Times New Roman" pitchFamily="18" charset="0"/>
              </a:rPr>
              <a:t>velcro</a:t>
            </a:r>
            <a:r>
              <a:rPr lang="en-GB" sz="3200" dirty="0">
                <a:latin typeface="Times New Roman" pitchFamily="18" charset="0"/>
                <a:cs typeface="Times New Roman" pitchFamily="18" charset="0"/>
              </a:rPr>
              <a:t>, you need to ensure these are not pulled too tight</a:t>
            </a:r>
            <a:r>
              <a:rPr lang="en-GB" sz="3200" dirty="0" smtClean="0">
                <a:latin typeface="Times New Roman" pitchFamily="18" charset="0"/>
                <a:cs typeface="Times New Roman" pitchFamily="18" charset="0"/>
              </a:rPr>
              <a:t>.</a:t>
            </a:r>
            <a:endParaRPr lang="en-GB" sz="3200" dirty="0">
              <a:latin typeface="Times New Roman" pitchFamily="18" charset="0"/>
              <a:cs typeface="Times New Roman" pitchFamily="18" charset="0"/>
            </a:endParaRPr>
          </a:p>
          <a:p>
            <a:pPr marL="0" indent="0" algn="l" rtl="0">
              <a:lnSpc>
                <a:spcPct val="90000"/>
              </a:lnSpc>
            </a:pPr>
            <a:r>
              <a:rPr lang="en-GB" sz="3200" dirty="0">
                <a:latin typeface="Times New Roman" pitchFamily="18" charset="0"/>
                <a:cs typeface="Times New Roman" pitchFamily="18" charset="0"/>
              </a:rPr>
              <a:t>With sleeves, you need to ensure legs are measured correctly</a:t>
            </a:r>
          </a:p>
          <a:p>
            <a:pPr marL="0" indent="0" algn="l" rtl="0">
              <a:lnSpc>
                <a:spcPct val="90000"/>
              </a:lnSpc>
              <a:buNone/>
            </a:pPr>
            <a:endParaRPr lang="en-GB" sz="3200" dirty="0">
              <a:latin typeface="Times New Roman" pitchFamily="18" charset="0"/>
              <a:cs typeface="Times New Roman" pitchFamily="18" charset="0"/>
            </a:endParaRPr>
          </a:p>
        </p:txBody>
      </p:sp>
      <p:sp>
        <p:nvSpPr>
          <p:cNvPr id="49154" name="Rectangle 2"/>
          <p:cNvSpPr>
            <a:spLocks noGrp="1" noChangeArrowheads="1"/>
          </p:cNvSpPr>
          <p:nvPr>
            <p:ph type="title"/>
          </p:nvPr>
        </p:nvSpPr>
        <p:spPr>
          <a:xfrm>
            <a:off x="272480" y="27856"/>
            <a:ext cx="8915400" cy="850106"/>
          </a:xfrm>
        </p:spPr>
        <p:txBody>
          <a:bodyPr/>
          <a:lstStyle/>
          <a:p>
            <a:pPr rtl="0"/>
            <a:r>
              <a:rPr lang="en-GB" sz="3200" dirty="0">
                <a:effectLst/>
                <a:latin typeface="Times New Roman" pitchFamily="18" charset="0"/>
                <a:cs typeface="Times New Roman" pitchFamily="18" charset="0"/>
              </a:rPr>
              <a:t>Support</a:t>
            </a:r>
          </a:p>
        </p:txBody>
      </p:sp>
      <p:pic>
        <p:nvPicPr>
          <p:cNvPr id="49158" name="Picture 6" descr="g-strap"/>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48544" y="2171749"/>
            <a:ext cx="2376488" cy="2265363"/>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5" name="Rectangle 5"/>
          <p:cNvSpPr>
            <a:spLocks noGrp="1" noChangeArrowheads="1"/>
          </p:cNvSpPr>
          <p:nvPr>
            <p:ph sz="half" idx="1"/>
          </p:nvPr>
        </p:nvSpPr>
        <p:spPr>
          <a:xfrm>
            <a:off x="4016896" y="1196752"/>
            <a:ext cx="5393804" cy="5184576"/>
          </a:xfrm>
        </p:spPr>
        <p:txBody>
          <a:bodyPr>
            <a:normAutofit/>
          </a:bodyPr>
          <a:lstStyle/>
          <a:p>
            <a:pPr lvl="1" algn="l" rtl="0">
              <a:lnSpc>
                <a:spcPct val="90000"/>
              </a:lnSpc>
              <a:buClrTx/>
              <a:buFont typeface="Wingdings" pitchFamily="2" charset="2"/>
              <a:buChar char="q"/>
            </a:pPr>
            <a:r>
              <a:rPr lang="en-GB" sz="3200" dirty="0" smtClean="0">
                <a:latin typeface="Times New Roman" pitchFamily="18" charset="0"/>
                <a:cs typeface="Times New Roman" pitchFamily="18" charset="0"/>
              </a:rPr>
              <a:t> 2 </a:t>
            </a:r>
            <a:r>
              <a:rPr lang="en-GB" sz="3200" dirty="0">
                <a:latin typeface="Times New Roman" pitchFamily="18" charset="0"/>
                <a:cs typeface="Times New Roman" pitchFamily="18" charset="0"/>
              </a:rPr>
              <a:t>litres </a:t>
            </a:r>
            <a:r>
              <a:rPr lang="en-GB" sz="3200" dirty="0" smtClean="0">
                <a:latin typeface="Times New Roman" pitchFamily="18" charset="0"/>
                <a:cs typeface="Times New Roman" pitchFamily="18" charset="0"/>
              </a:rPr>
              <a:t>capacity.</a:t>
            </a:r>
            <a:endParaRPr lang="en-GB" sz="3200" dirty="0">
              <a:latin typeface="Times New Roman" pitchFamily="18" charset="0"/>
              <a:cs typeface="Times New Roman" pitchFamily="18" charset="0"/>
            </a:endParaRPr>
          </a:p>
          <a:p>
            <a:pPr lvl="1" algn="l" rtl="0">
              <a:lnSpc>
                <a:spcPct val="90000"/>
              </a:lnSpc>
              <a:buClrTx/>
              <a:buFont typeface="Wingdings" pitchFamily="2" charset="2"/>
              <a:buChar char="q"/>
            </a:pPr>
            <a:r>
              <a:rPr lang="en-GB" sz="3200" dirty="0" smtClean="0">
                <a:latin typeface="Times New Roman" pitchFamily="18" charset="0"/>
                <a:cs typeface="Times New Roman" pitchFamily="18" charset="0"/>
              </a:rPr>
              <a:t> Reusable </a:t>
            </a:r>
            <a:r>
              <a:rPr lang="en-GB" sz="3200" dirty="0">
                <a:latin typeface="Times New Roman" pitchFamily="18" charset="0"/>
                <a:cs typeface="Times New Roman" pitchFamily="18" charset="0"/>
              </a:rPr>
              <a:t>bags available with tap (for use in patient’s own home).</a:t>
            </a:r>
          </a:p>
          <a:p>
            <a:pPr lvl="1" algn="l" rtl="0">
              <a:lnSpc>
                <a:spcPct val="90000"/>
              </a:lnSpc>
              <a:buClrTx/>
              <a:buFont typeface="Wingdings" pitchFamily="2" charset="2"/>
              <a:buChar char="q"/>
            </a:pPr>
            <a:r>
              <a:rPr lang="en-GB" sz="3200" dirty="0" smtClean="0">
                <a:latin typeface="Times New Roman" pitchFamily="18" charset="0"/>
                <a:cs typeface="Times New Roman" pitchFamily="18" charset="0"/>
              </a:rPr>
              <a:t> Single </a:t>
            </a:r>
            <a:r>
              <a:rPr lang="en-GB" sz="3200" dirty="0">
                <a:latin typeface="Times New Roman" pitchFamily="18" charset="0"/>
                <a:cs typeface="Times New Roman" pitchFamily="18" charset="0"/>
              </a:rPr>
              <a:t>use for use in ‘care settings’.</a:t>
            </a:r>
          </a:p>
          <a:p>
            <a:pPr lvl="1" algn="l" rtl="0">
              <a:lnSpc>
                <a:spcPct val="90000"/>
              </a:lnSpc>
              <a:buClrTx/>
              <a:buFont typeface="Wingdings" pitchFamily="2" charset="2"/>
              <a:buChar char="q"/>
            </a:pPr>
            <a:r>
              <a:rPr lang="en-GB" sz="3200" dirty="0" smtClean="0">
                <a:latin typeface="Times New Roman" pitchFamily="18" charset="0"/>
                <a:cs typeface="Times New Roman" pitchFamily="18" charset="0"/>
              </a:rPr>
              <a:t> Varying </a:t>
            </a:r>
            <a:r>
              <a:rPr lang="en-GB" sz="3200" dirty="0">
                <a:latin typeface="Times New Roman" pitchFamily="18" charset="0"/>
                <a:cs typeface="Times New Roman" pitchFamily="18" charset="0"/>
              </a:rPr>
              <a:t>tap </a:t>
            </a:r>
            <a:r>
              <a:rPr lang="en-GB" sz="3200" dirty="0" smtClean="0">
                <a:latin typeface="Times New Roman" pitchFamily="18" charset="0"/>
                <a:cs typeface="Times New Roman" pitchFamily="18" charset="0"/>
              </a:rPr>
              <a:t>designs.</a:t>
            </a:r>
            <a:endParaRPr lang="en-GB" sz="3200" dirty="0">
              <a:latin typeface="Times New Roman" pitchFamily="18" charset="0"/>
              <a:cs typeface="Times New Roman" pitchFamily="18" charset="0"/>
            </a:endParaRPr>
          </a:p>
          <a:p>
            <a:pPr lvl="1" algn="l" rtl="0">
              <a:lnSpc>
                <a:spcPct val="90000"/>
              </a:lnSpc>
              <a:buClrTx/>
              <a:buFont typeface="Wingdings" pitchFamily="2" charset="2"/>
              <a:buChar char="q"/>
            </a:pPr>
            <a:r>
              <a:rPr lang="en-GB" sz="3200" dirty="0" smtClean="0">
                <a:latin typeface="Times New Roman" pitchFamily="18" charset="0"/>
                <a:cs typeface="Times New Roman" pitchFamily="18" charset="0"/>
              </a:rPr>
              <a:t> Need </a:t>
            </a:r>
            <a:r>
              <a:rPr lang="en-GB" sz="3200" dirty="0">
                <a:latin typeface="Times New Roman" pitchFamily="18" charset="0"/>
                <a:cs typeface="Times New Roman" pitchFamily="18" charset="0"/>
              </a:rPr>
              <a:t>to use the correct stand to keep tap from making contact with floor.</a:t>
            </a:r>
          </a:p>
        </p:txBody>
      </p:sp>
      <p:sp>
        <p:nvSpPr>
          <p:cNvPr id="46082" name="Rectangle 2"/>
          <p:cNvSpPr>
            <a:spLocks noGrp="1" noChangeArrowheads="1"/>
          </p:cNvSpPr>
          <p:nvPr>
            <p:ph type="title"/>
          </p:nvPr>
        </p:nvSpPr>
        <p:spPr>
          <a:xfrm>
            <a:off x="495300" y="274638"/>
            <a:ext cx="8915400" cy="562074"/>
          </a:xfrm>
        </p:spPr>
        <p:txBody>
          <a:bodyPr>
            <a:normAutofit fontScale="90000"/>
          </a:bodyPr>
          <a:lstStyle/>
          <a:p>
            <a:pPr rtl="0"/>
            <a:r>
              <a:rPr lang="en-GB" dirty="0">
                <a:effectLst/>
                <a:latin typeface="Times New Roman" pitchFamily="18" charset="0"/>
                <a:cs typeface="Times New Roman" pitchFamily="18" charset="0"/>
              </a:rPr>
              <a:t>Catheter Drainage: Bed Bags</a:t>
            </a:r>
          </a:p>
        </p:txBody>
      </p:sp>
      <p:pic>
        <p:nvPicPr>
          <p:cNvPr id="46086" name="Picture 6" descr="night bag &amp; stand"/>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60512" y="1484784"/>
            <a:ext cx="3099048" cy="428625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8851" name="Rectangle 3"/>
          <p:cNvSpPr>
            <a:spLocks noGrp="1" noChangeArrowheads="1"/>
          </p:cNvSpPr>
          <p:nvPr>
            <p:ph idx="1"/>
          </p:nvPr>
        </p:nvSpPr>
        <p:spPr>
          <a:xfrm>
            <a:off x="488505" y="898824"/>
            <a:ext cx="8424936" cy="4618410"/>
          </a:xfrm>
        </p:spPr>
        <p:txBody>
          <a:bodyPr>
            <a:normAutofit/>
          </a:bodyPr>
          <a:lstStyle/>
          <a:p>
            <a:pPr algn="l" rtl="0">
              <a:lnSpc>
                <a:spcPct val="150000"/>
              </a:lnSpc>
            </a:pPr>
            <a:r>
              <a:rPr lang="en-GB" b="1" dirty="0" smtClean="0"/>
              <a:t>Catheterization </a:t>
            </a:r>
            <a:r>
              <a:rPr lang="en-GB" b="1" dirty="0"/>
              <a:t>and Catheter </a:t>
            </a:r>
            <a:r>
              <a:rPr lang="en-GB" b="1" dirty="0" smtClean="0"/>
              <a:t>Care.</a:t>
            </a:r>
            <a:endParaRPr lang="en-GB" b="1" dirty="0"/>
          </a:p>
          <a:p>
            <a:pPr algn="l" rtl="0">
              <a:lnSpc>
                <a:spcPct val="150000"/>
              </a:lnSpc>
            </a:pPr>
            <a:r>
              <a:rPr lang="en-GB" b="1" dirty="0" smtClean="0"/>
              <a:t>Appropriate </a:t>
            </a:r>
            <a:r>
              <a:rPr lang="en-GB" b="1" dirty="0"/>
              <a:t>drainage system with </a:t>
            </a:r>
            <a:r>
              <a:rPr lang="en-GB" b="1" dirty="0" smtClean="0"/>
              <a:t>support.</a:t>
            </a:r>
            <a:endParaRPr lang="en-GB" b="1" dirty="0"/>
          </a:p>
          <a:p>
            <a:pPr algn="l" rtl="0">
              <a:lnSpc>
                <a:spcPct val="150000"/>
              </a:lnSpc>
            </a:pPr>
            <a:r>
              <a:rPr lang="en-GB" b="1" dirty="0" smtClean="0"/>
              <a:t>Bag position.</a:t>
            </a:r>
            <a:endParaRPr lang="en-GB" b="1" dirty="0"/>
          </a:p>
          <a:p>
            <a:pPr algn="l" rtl="0">
              <a:lnSpc>
                <a:spcPct val="150000"/>
              </a:lnSpc>
            </a:pPr>
            <a:r>
              <a:rPr lang="en-GB" b="1" dirty="0" smtClean="0"/>
              <a:t>Advising patients.</a:t>
            </a:r>
            <a:endParaRPr lang="en-GB" b="1" dirty="0"/>
          </a:p>
          <a:p>
            <a:pPr algn="l" rtl="0">
              <a:lnSpc>
                <a:spcPct val="150000"/>
              </a:lnSpc>
            </a:pPr>
            <a:r>
              <a:rPr lang="en-GB" b="1" dirty="0" smtClean="0"/>
              <a:t>Plan </a:t>
            </a:r>
            <a:r>
              <a:rPr lang="en-GB" b="1" dirty="0"/>
              <a:t>for </a:t>
            </a:r>
            <a:r>
              <a:rPr lang="en-GB" b="1" dirty="0" smtClean="0"/>
              <a:t>removal.</a:t>
            </a:r>
            <a:endParaRPr lang="en-GB" b="1" dirty="0"/>
          </a:p>
          <a:p>
            <a:pPr algn="l" rtl="0">
              <a:lnSpc>
                <a:spcPct val="150000"/>
              </a:lnSpc>
            </a:pPr>
            <a:r>
              <a:rPr lang="en-GB" b="1" dirty="0" smtClean="0"/>
              <a:t>Catheter problems.</a:t>
            </a:r>
            <a:endParaRPr lang="en-GB" b="1" dirty="0"/>
          </a:p>
          <a:p>
            <a:pPr algn="l" rtl="0"/>
            <a:endParaRPr lang="en-US" dirty="0"/>
          </a:p>
        </p:txBody>
      </p:sp>
      <p:sp>
        <p:nvSpPr>
          <p:cNvPr id="78850" name="Rectangle 2"/>
          <p:cNvSpPr>
            <a:spLocks noGrp="1" noChangeArrowheads="1"/>
          </p:cNvSpPr>
          <p:nvPr>
            <p:ph type="title"/>
          </p:nvPr>
        </p:nvSpPr>
        <p:spPr>
          <a:xfrm>
            <a:off x="495300" y="152400"/>
            <a:ext cx="8915400" cy="612304"/>
          </a:xfrm>
        </p:spPr>
        <p:txBody>
          <a:bodyPr/>
          <a:lstStyle/>
          <a:p>
            <a:pPr rtl="0"/>
            <a:r>
              <a:rPr lang="en-US" sz="3200" dirty="0" smtClean="0">
                <a:solidFill>
                  <a:schemeClr val="tx1"/>
                </a:solidFill>
                <a:effectLst/>
              </a:rPr>
              <a:t>Overview:</a:t>
            </a:r>
            <a:endParaRPr lang="en-US" sz="3200" b="1" dirty="0">
              <a:solidFill>
                <a:schemeClr val="tx1"/>
              </a:solidFill>
              <a:effectLst/>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761312" y="260648"/>
            <a:ext cx="1485900" cy="1276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70" name="Rectangle 6"/>
          <p:cNvSpPr>
            <a:spLocks noGrp="1" noChangeArrowheads="1"/>
          </p:cNvSpPr>
          <p:nvPr>
            <p:ph sz="half" idx="1"/>
          </p:nvPr>
        </p:nvSpPr>
        <p:spPr>
          <a:xfrm>
            <a:off x="4448944" y="947368"/>
            <a:ext cx="5256584" cy="5361952"/>
          </a:xfrm>
        </p:spPr>
        <p:txBody>
          <a:bodyPr>
            <a:noAutofit/>
          </a:bodyPr>
          <a:lstStyle/>
          <a:p>
            <a:pPr marL="0" indent="0" algn="l" rtl="0"/>
            <a:r>
              <a:rPr lang="en-GB" sz="3200" dirty="0">
                <a:latin typeface="Times New Roman" pitchFamily="18" charset="0"/>
                <a:cs typeface="Times New Roman" pitchFamily="18" charset="0"/>
              </a:rPr>
              <a:t>Catheter valves are fitted to the end of the catheter and when closed, allow the bladder to fill in the usual way.</a:t>
            </a:r>
          </a:p>
          <a:p>
            <a:pPr marL="0" indent="0" algn="l" rtl="0">
              <a:buNone/>
            </a:pPr>
            <a:endParaRPr lang="en-GB" sz="3200" dirty="0">
              <a:latin typeface="Times New Roman" pitchFamily="18" charset="0"/>
              <a:cs typeface="Times New Roman" pitchFamily="18" charset="0"/>
            </a:endParaRPr>
          </a:p>
          <a:p>
            <a:pPr marL="0" indent="0" algn="l" rtl="0"/>
            <a:r>
              <a:rPr lang="en-GB" sz="3200" dirty="0">
                <a:latin typeface="Times New Roman" pitchFamily="18" charset="0"/>
                <a:cs typeface="Times New Roman" pitchFamily="18" charset="0"/>
              </a:rPr>
              <a:t>When the patient experiences the sensation of bladder ‘fullness’ the tap can be opened and the urine drained. </a:t>
            </a:r>
          </a:p>
        </p:txBody>
      </p:sp>
      <p:sp>
        <p:nvSpPr>
          <p:cNvPr id="11268" name="Rectangle 4"/>
          <p:cNvSpPr>
            <a:spLocks noGrp="1" noChangeArrowheads="1"/>
          </p:cNvSpPr>
          <p:nvPr>
            <p:ph type="title"/>
          </p:nvPr>
        </p:nvSpPr>
        <p:spPr>
          <a:xfrm>
            <a:off x="344489" y="260350"/>
            <a:ext cx="9029700" cy="576362"/>
          </a:xfrm>
        </p:spPr>
        <p:txBody>
          <a:bodyPr>
            <a:normAutofit fontScale="90000"/>
          </a:bodyPr>
          <a:lstStyle/>
          <a:p>
            <a:pPr rtl="0"/>
            <a:r>
              <a:rPr lang="en-GB" sz="3200" dirty="0" smtClean="0">
                <a:effectLst/>
                <a:latin typeface="Times New Roman" pitchFamily="18" charset="0"/>
                <a:cs typeface="Times New Roman" pitchFamily="18" charset="0"/>
              </a:rPr>
              <a:t>Catheter Valves:</a:t>
            </a:r>
            <a:endParaRPr lang="en-GB" sz="3200" dirty="0">
              <a:effectLst/>
              <a:latin typeface="Times New Roman" pitchFamily="18" charset="0"/>
              <a:cs typeface="Times New Roman" pitchFamily="18" charset="0"/>
            </a:endParaRPr>
          </a:p>
        </p:txBody>
      </p:sp>
      <p:pic>
        <p:nvPicPr>
          <p:cNvPr id="11272" name="Picture 8" descr="catheter valv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44488" y="1412776"/>
            <a:ext cx="3816350" cy="3313112"/>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3"/>
          <p:cNvSpPr>
            <a:spLocks noGrp="1" noChangeArrowheads="1"/>
          </p:cNvSpPr>
          <p:nvPr>
            <p:ph idx="1"/>
          </p:nvPr>
        </p:nvSpPr>
        <p:spPr>
          <a:xfrm>
            <a:off x="495300" y="1052737"/>
            <a:ext cx="8915400" cy="4954556"/>
          </a:xfrm>
        </p:spPr>
        <p:txBody>
          <a:bodyPr>
            <a:normAutofit/>
          </a:bodyPr>
          <a:lstStyle/>
          <a:p>
            <a:pPr algn="l" rtl="0">
              <a:lnSpc>
                <a:spcPct val="90000"/>
              </a:lnSpc>
            </a:pPr>
            <a:r>
              <a:rPr lang="en-GB" sz="2000" b="1" dirty="0"/>
              <a:t>Prerequisites for using a valve:</a:t>
            </a:r>
          </a:p>
          <a:p>
            <a:pPr lvl="1" algn="l" rtl="0">
              <a:lnSpc>
                <a:spcPct val="90000"/>
              </a:lnSpc>
            </a:pPr>
            <a:r>
              <a:rPr lang="en-GB" dirty="0"/>
              <a:t>Manual dexterity to operate valve</a:t>
            </a:r>
          </a:p>
          <a:p>
            <a:pPr lvl="1" algn="l" rtl="0">
              <a:lnSpc>
                <a:spcPct val="90000"/>
              </a:lnSpc>
            </a:pPr>
            <a:r>
              <a:rPr lang="en-GB" dirty="0"/>
              <a:t>Ability to understand concept of intermittent drainage</a:t>
            </a:r>
          </a:p>
          <a:p>
            <a:pPr lvl="1" algn="l" rtl="0">
              <a:lnSpc>
                <a:spcPct val="90000"/>
              </a:lnSpc>
            </a:pPr>
            <a:r>
              <a:rPr lang="en-GB" dirty="0"/>
              <a:t>Adequate bladder capacity</a:t>
            </a:r>
          </a:p>
          <a:p>
            <a:pPr lvl="1" algn="l" rtl="0">
              <a:lnSpc>
                <a:spcPct val="90000"/>
              </a:lnSpc>
            </a:pPr>
            <a:r>
              <a:rPr lang="en-GB" dirty="0"/>
              <a:t>Needs to have sensation of bladder ‘fullness’</a:t>
            </a:r>
          </a:p>
          <a:p>
            <a:pPr lvl="1" algn="l" rtl="0">
              <a:lnSpc>
                <a:spcPct val="90000"/>
              </a:lnSpc>
              <a:buFontTx/>
              <a:buNone/>
            </a:pPr>
            <a:endParaRPr lang="en-GB" dirty="0"/>
          </a:p>
          <a:p>
            <a:pPr algn="l" rtl="0">
              <a:lnSpc>
                <a:spcPct val="90000"/>
              </a:lnSpc>
            </a:pPr>
            <a:r>
              <a:rPr lang="en-GB" sz="2000" b="1" dirty="0"/>
              <a:t>Inappropriate for:</a:t>
            </a:r>
            <a:endParaRPr lang="en-GB" sz="2000" dirty="0"/>
          </a:p>
          <a:p>
            <a:pPr lvl="1" algn="l" rtl="0">
              <a:lnSpc>
                <a:spcPct val="90000"/>
              </a:lnSpc>
            </a:pPr>
            <a:r>
              <a:rPr lang="en-GB" u="sng" dirty="0"/>
              <a:t>Uncontrolled</a:t>
            </a:r>
            <a:r>
              <a:rPr lang="en-GB" dirty="0"/>
              <a:t> ‘detrusor </a:t>
            </a:r>
            <a:r>
              <a:rPr lang="en-GB" dirty="0" err="1"/>
              <a:t>overactivity</a:t>
            </a:r>
            <a:r>
              <a:rPr lang="en-GB" dirty="0"/>
              <a:t>’ </a:t>
            </a:r>
          </a:p>
          <a:p>
            <a:pPr lvl="1" algn="l" rtl="0">
              <a:lnSpc>
                <a:spcPct val="90000"/>
              </a:lnSpc>
            </a:pPr>
            <a:r>
              <a:rPr lang="en-GB" dirty="0"/>
              <a:t>Renal impairment</a:t>
            </a:r>
          </a:p>
          <a:p>
            <a:pPr lvl="1" algn="l" rtl="0">
              <a:lnSpc>
                <a:spcPct val="90000"/>
              </a:lnSpc>
            </a:pPr>
            <a:r>
              <a:rPr lang="en-GB" dirty="0"/>
              <a:t>Ureteric reflux</a:t>
            </a:r>
          </a:p>
          <a:p>
            <a:pPr lvl="1" algn="l" rtl="0">
              <a:lnSpc>
                <a:spcPct val="90000"/>
              </a:lnSpc>
              <a:buFont typeface="Wingdings" pitchFamily="2" charset="2"/>
              <a:buChar char="Ø"/>
            </a:pPr>
            <a:endParaRPr lang="en-GB" dirty="0"/>
          </a:p>
          <a:p>
            <a:pPr lvl="1" algn="l" rtl="0">
              <a:lnSpc>
                <a:spcPct val="90000"/>
              </a:lnSpc>
              <a:buFont typeface="Wingdings" pitchFamily="2" charset="2"/>
              <a:buNone/>
            </a:pPr>
            <a:r>
              <a:rPr lang="en-GB" dirty="0"/>
              <a:t>Medical opinion should be sought to ensure none of the above apply.</a:t>
            </a:r>
          </a:p>
          <a:p>
            <a:pPr lvl="1" algn="l" rtl="0">
              <a:lnSpc>
                <a:spcPct val="90000"/>
              </a:lnSpc>
            </a:pPr>
            <a:endParaRPr lang="en-GB" dirty="0"/>
          </a:p>
          <a:p>
            <a:pPr lvl="1" algn="l" rtl="0">
              <a:lnSpc>
                <a:spcPct val="90000"/>
              </a:lnSpc>
            </a:pPr>
            <a:endParaRPr lang="en-GB" dirty="0"/>
          </a:p>
        </p:txBody>
      </p:sp>
      <p:sp>
        <p:nvSpPr>
          <p:cNvPr id="16386" name="Rectangle 2"/>
          <p:cNvSpPr>
            <a:spLocks noGrp="1" noChangeArrowheads="1"/>
          </p:cNvSpPr>
          <p:nvPr>
            <p:ph type="title"/>
          </p:nvPr>
        </p:nvSpPr>
        <p:spPr>
          <a:xfrm>
            <a:off x="495300" y="274638"/>
            <a:ext cx="8915400" cy="634082"/>
          </a:xfrm>
        </p:spPr>
        <p:txBody>
          <a:bodyPr/>
          <a:lstStyle/>
          <a:p>
            <a:pPr rtl="0"/>
            <a:r>
              <a:rPr lang="en-GB" sz="3200" dirty="0">
                <a:effectLst/>
              </a:rPr>
              <a:t>Catheter </a:t>
            </a:r>
            <a:r>
              <a:rPr lang="en-GB" sz="3200" dirty="0" smtClean="0">
                <a:effectLst/>
              </a:rPr>
              <a:t>Valves:</a:t>
            </a:r>
            <a:endParaRPr lang="en-GB" sz="3200" dirty="0">
              <a:effectLst/>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1" name="Rectangle 3"/>
          <p:cNvSpPr>
            <a:spLocks noGrp="1" noChangeArrowheads="1"/>
          </p:cNvSpPr>
          <p:nvPr>
            <p:ph idx="1"/>
          </p:nvPr>
        </p:nvSpPr>
        <p:spPr>
          <a:xfrm>
            <a:off x="272481" y="836713"/>
            <a:ext cx="9360470" cy="5832376"/>
          </a:xfrm>
        </p:spPr>
        <p:txBody>
          <a:bodyPr>
            <a:normAutofit/>
          </a:bodyPr>
          <a:lstStyle/>
          <a:p>
            <a:pPr lvl="1" algn="l" rtl="0">
              <a:lnSpc>
                <a:spcPct val="90000"/>
              </a:lnSpc>
              <a:buBlip>
                <a:blip r:embed="rId2"/>
              </a:buBlip>
            </a:pPr>
            <a:r>
              <a:rPr lang="en-GB" dirty="0">
                <a:latin typeface="Times New Roman" pitchFamily="18" charset="0"/>
                <a:cs typeface="Times New Roman" pitchFamily="18" charset="0"/>
              </a:rPr>
              <a:t>Inform patients of need to wash hands thoroughly, before and after emptying drainage bags and carrying out catheter care.</a:t>
            </a:r>
            <a:endParaRPr lang="en-GB" b="1" dirty="0">
              <a:latin typeface="Times New Roman" pitchFamily="18" charset="0"/>
              <a:cs typeface="Times New Roman" pitchFamily="18" charset="0"/>
            </a:endParaRPr>
          </a:p>
          <a:p>
            <a:pPr lvl="1" algn="l" rtl="0">
              <a:lnSpc>
                <a:spcPct val="90000"/>
              </a:lnSpc>
              <a:buBlip>
                <a:blip r:embed="rId2"/>
              </a:buBlip>
            </a:pPr>
            <a:r>
              <a:rPr lang="en-GB" dirty="0">
                <a:latin typeface="Times New Roman" pitchFamily="18" charset="0"/>
                <a:cs typeface="Times New Roman" pitchFamily="18" charset="0"/>
              </a:rPr>
              <a:t>Importance of </a:t>
            </a:r>
            <a:r>
              <a:rPr lang="en-GB" dirty="0" err="1">
                <a:latin typeface="Times New Roman" pitchFamily="18" charset="0"/>
                <a:cs typeface="Times New Roman" pitchFamily="18" charset="0"/>
              </a:rPr>
              <a:t>meatal</a:t>
            </a:r>
            <a:r>
              <a:rPr lang="en-GB" dirty="0">
                <a:latin typeface="Times New Roman" pitchFamily="18" charset="0"/>
                <a:cs typeface="Times New Roman" pitchFamily="18" charset="0"/>
              </a:rPr>
              <a:t> and catheter cleansing.</a:t>
            </a:r>
          </a:p>
          <a:p>
            <a:pPr lvl="1" algn="l" rtl="0">
              <a:lnSpc>
                <a:spcPct val="90000"/>
              </a:lnSpc>
              <a:buBlip>
                <a:blip r:embed="rId2"/>
              </a:buBlip>
            </a:pPr>
            <a:r>
              <a:rPr lang="en-GB" dirty="0">
                <a:latin typeface="Times New Roman" pitchFamily="18" charset="0"/>
                <a:cs typeface="Times New Roman" pitchFamily="18" charset="0"/>
              </a:rPr>
              <a:t>Details of how to secure catheter and support drainage bags.</a:t>
            </a:r>
          </a:p>
          <a:p>
            <a:pPr lvl="1" algn="l" rtl="0">
              <a:lnSpc>
                <a:spcPct val="90000"/>
              </a:lnSpc>
              <a:buBlip>
                <a:blip r:embed="rId2"/>
              </a:buBlip>
            </a:pPr>
            <a:r>
              <a:rPr lang="en-GB" dirty="0">
                <a:latin typeface="Times New Roman" pitchFamily="18" charset="0"/>
                <a:cs typeface="Times New Roman" pitchFamily="18" charset="0"/>
              </a:rPr>
              <a:t>To empty leg bags when half full to prevent ‘dragging’ effect of too full a bag.</a:t>
            </a:r>
          </a:p>
          <a:p>
            <a:pPr lvl="1" algn="l" rtl="0">
              <a:lnSpc>
                <a:spcPct val="90000"/>
              </a:lnSpc>
              <a:buBlip>
                <a:blip r:embed="rId2"/>
              </a:buBlip>
            </a:pPr>
            <a:r>
              <a:rPr lang="en-GB" dirty="0">
                <a:latin typeface="Times New Roman" pitchFamily="18" charset="0"/>
                <a:cs typeface="Times New Roman" pitchFamily="18" charset="0"/>
              </a:rPr>
              <a:t>Care of </a:t>
            </a:r>
            <a:r>
              <a:rPr lang="en-GB" dirty="0" smtClean="0">
                <a:latin typeface="Times New Roman" pitchFamily="18" charset="0"/>
                <a:cs typeface="Times New Roman" pitchFamily="18" charset="0"/>
              </a:rPr>
              <a:t>reusable </a:t>
            </a:r>
            <a:r>
              <a:rPr lang="en-GB" dirty="0">
                <a:latin typeface="Times New Roman" pitchFamily="18" charset="0"/>
                <a:cs typeface="Times New Roman" pitchFamily="18" charset="0"/>
              </a:rPr>
              <a:t>night bags.</a:t>
            </a:r>
          </a:p>
          <a:p>
            <a:pPr lvl="1" algn="l" rtl="0">
              <a:lnSpc>
                <a:spcPct val="90000"/>
              </a:lnSpc>
              <a:buBlip>
                <a:blip r:embed="rId2"/>
              </a:buBlip>
            </a:pPr>
            <a:r>
              <a:rPr lang="en-GB" dirty="0">
                <a:latin typeface="Times New Roman" pitchFamily="18" charset="0"/>
                <a:cs typeface="Times New Roman" pitchFamily="18" charset="0"/>
              </a:rPr>
              <a:t>To maintain good fluid intake, at least 2 litres per day. </a:t>
            </a:r>
          </a:p>
          <a:p>
            <a:pPr lvl="1" algn="l" rtl="0">
              <a:lnSpc>
                <a:spcPct val="90000"/>
              </a:lnSpc>
              <a:buBlip>
                <a:blip r:embed="rId2"/>
              </a:buBlip>
            </a:pPr>
            <a:r>
              <a:rPr lang="en-GB" dirty="0">
                <a:latin typeface="Times New Roman" pitchFamily="18" charset="0"/>
                <a:cs typeface="Times New Roman" pitchFamily="18" charset="0"/>
              </a:rPr>
              <a:t>Ensure patients/carers are aware of signs and symptoms of urinary tract infection and how to access help when difficulties occur. The opening of the ‘closed system’ between catheter and bag is one of the major sources for infection entering the system. Ensure leg bags &amp; catheters are only changed according to manufacturers recommendations</a:t>
            </a:r>
          </a:p>
          <a:p>
            <a:pPr lvl="1" algn="l" rtl="0">
              <a:lnSpc>
                <a:spcPct val="90000"/>
              </a:lnSpc>
              <a:buBlip>
                <a:blip r:embed="rId2"/>
              </a:buBlip>
            </a:pPr>
            <a:r>
              <a:rPr lang="en-GB" dirty="0">
                <a:latin typeface="Times New Roman" pitchFamily="18" charset="0"/>
                <a:cs typeface="Times New Roman" pitchFamily="18" charset="0"/>
              </a:rPr>
              <a:t>Bed bags must be located on a stand to ensure there is no contact with the tap and the floor.</a:t>
            </a:r>
          </a:p>
          <a:p>
            <a:pPr lvl="1" algn="l" rtl="0">
              <a:lnSpc>
                <a:spcPct val="90000"/>
              </a:lnSpc>
              <a:buBlip>
                <a:blip r:embed="rId2"/>
              </a:buBlip>
            </a:pPr>
            <a:r>
              <a:rPr lang="en-GB" dirty="0">
                <a:latin typeface="Times New Roman" pitchFamily="18" charset="0"/>
                <a:cs typeface="Times New Roman" pitchFamily="18" charset="0"/>
              </a:rPr>
              <a:t>How to obtain further supplies</a:t>
            </a:r>
            <a:r>
              <a:rPr lang="en-GB" dirty="0" smtClean="0">
                <a:latin typeface="Times New Roman" pitchFamily="18" charset="0"/>
                <a:cs typeface="Times New Roman" pitchFamily="18" charset="0"/>
              </a:rPr>
              <a:t>.</a:t>
            </a:r>
            <a:r>
              <a:rPr lang="en-GB" sz="2000" dirty="0">
                <a:latin typeface="Times New Roman" pitchFamily="18" charset="0"/>
                <a:cs typeface="Times New Roman" pitchFamily="18" charset="0"/>
              </a:rPr>
              <a:t>			</a:t>
            </a:r>
          </a:p>
        </p:txBody>
      </p:sp>
      <p:sp>
        <p:nvSpPr>
          <p:cNvPr id="58370" name="Rectangle 2"/>
          <p:cNvSpPr>
            <a:spLocks noGrp="1" noChangeArrowheads="1"/>
          </p:cNvSpPr>
          <p:nvPr>
            <p:ph type="title"/>
          </p:nvPr>
        </p:nvSpPr>
        <p:spPr>
          <a:xfrm>
            <a:off x="495300" y="274638"/>
            <a:ext cx="8915400" cy="562074"/>
          </a:xfrm>
        </p:spPr>
        <p:txBody>
          <a:bodyPr>
            <a:normAutofit fontScale="90000"/>
          </a:bodyPr>
          <a:lstStyle/>
          <a:p>
            <a:pPr rtl="0"/>
            <a:r>
              <a:rPr lang="en-GB" sz="3200" dirty="0">
                <a:solidFill>
                  <a:schemeClr val="tx1"/>
                </a:solidFill>
                <a:effectLst/>
              </a:rPr>
              <a:t>Advice to </a:t>
            </a:r>
            <a:r>
              <a:rPr lang="en-GB" sz="3200" dirty="0" smtClean="0">
                <a:solidFill>
                  <a:schemeClr val="tx1"/>
                </a:solidFill>
                <a:effectLst/>
              </a:rPr>
              <a:t>Patients/Carers:</a:t>
            </a:r>
            <a:endParaRPr lang="en-GB" sz="3200" dirty="0">
              <a:solidFill>
                <a:schemeClr val="tx1"/>
              </a:solidFill>
              <a:effectLst/>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5" name="Rectangle 3"/>
          <p:cNvSpPr>
            <a:spLocks noGrp="1" noChangeArrowheads="1"/>
          </p:cNvSpPr>
          <p:nvPr>
            <p:ph idx="1"/>
          </p:nvPr>
        </p:nvSpPr>
        <p:spPr>
          <a:xfrm>
            <a:off x="495300" y="980728"/>
            <a:ext cx="8915400" cy="5472607"/>
          </a:xfrm>
        </p:spPr>
        <p:txBody>
          <a:bodyPr>
            <a:normAutofit/>
          </a:bodyPr>
          <a:lstStyle/>
          <a:p>
            <a:pPr algn="l" rtl="0">
              <a:lnSpc>
                <a:spcPct val="90000"/>
              </a:lnSpc>
              <a:buBlip>
                <a:blip r:embed="rId2"/>
              </a:buBlip>
            </a:pPr>
            <a:r>
              <a:rPr lang="en-GB" sz="3200" dirty="0" smtClean="0">
                <a:latin typeface="Times New Roman" pitchFamily="18" charset="0"/>
                <a:cs typeface="Times New Roman" pitchFamily="18" charset="0"/>
              </a:rPr>
              <a:t>Follow </a:t>
            </a:r>
            <a:r>
              <a:rPr lang="en-GB" sz="3200" dirty="0">
                <a:latin typeface="Times New Roman" pitchFamily="18" charset="0"/>
                <a:cs typeface="Times New Roman" pitchFamily="18" charset="0"/>
              </a:rPr>
              <a:t>manufacturers’ recommendations</a:t>
            </a:r>
            <a:r>
              <a:rPr lang="en-GB" sz="3200" dirty="0" smtClean="0">
                <a:latin typeface="Times New Roman" pitchFamily="18" charset="0"/>
                <a:cs typeface="Times New Roman" pitchFamily="18" charset="0"/>
              </a:rPr>
              <a:t>.</a:t>
            </a:r>
            <a:endParaRPr lang="en-GB" sz="3200" dirty="0">
              <a:latin typeface="Times New Roman" pitchFamily="18" charset="0"/>
              <a:cs typeface="Times New Roman" pitchFamily="18" charset="0"/>
            </a:endParaRPr>
          </a:p>
          <a:p>
            <a:pPr algn="l" rtl="0">
              <a:lnSpc>
                <a:spcPct val="90000"/>
              </a:lnSpc>
              <a:buBlip>
                <a:blip r:embed="rId2"/>
              </a:buBlip>
            </a:pPr>
            <a:r>
              <a:rPr lang="en-GB" sz="3200" dirty="0">
                <a:latin typeface="Times New Roman" pitchFamily="18" charset="0"/>
                <a:cs typeface="Times New Roman" pitchFamily="18" charset="0"/>
              </a:rPr>
              <a:t>All patient documentation should indicate either when a catheter is due for removal, or when a routine change is due</a:t>
            </a:r>
            <a:r>
              <a:rPr lang="en-GB" sz="3200" dirty="0" smtClean="0">
                <a:latin typeface="Times New Roman" pitchFamily="18" charset="0"/>
                <a:cs typeface="Times New Roman" pitchFamily="18" charset="0"/>
              </a:rPr>
              <a:t>.</a:t>
            </a:r>
            <a:endParaRPr lang="en-GB" sz="3200" dirty="0">
              <a:latin typeface="Times New Roman" pitchFamily="18" charset="0"/>
              <a:cs typeface="Times New Roman" pitchFamily="18" charset="0"/>
            </a:endParaRPr>
          </a:p>
          <a:p>
            <a:pPr algn="l" rtl="0">
              <a:lnSpc>
                <a:spcPct val="90000"/>
              </a:lnSpc>
              <a:buBlip>
                <a:blip r:embed="rId2"/>
              </a:buBlip>
            </a:pPr>
            <a:r>
              <a:rPr lang="en-GB" sz="3200" dirty="0">
                <a:latin typeface="Times New Roman" pitchFamily="18" charset="0"/>
                <a:cs typeface="Times New Roman" pitchFamily="18" charset="0"/>
              </a:rPr>
              <a:t>A ‘catheter diary’ for each patient is a useful tool, recording full details of each change, especially useful for patients who experience problems with ‘blockage</a:t>
            </a:r>
            <a:r>
              <a:rPr lang="en-GB" sz="3200" dirty="0" smtClean="0">
                <a:latin typeface="Times New Roman" pitchFamily="18" charset="0"/>
                <a:cs typeface="Times New Roman" pitchFamily="18" charset="0"/>
              </a:rPr>
              <a:t>’.</a:t>
            </a:r>
            <a:endParaRPr lang="en-GB" sz="3200" dirty="0">
              <a:latin typeface="Times New Roman" pitchFamily="18" charset="0"/>
              <a:cs typeface="Times New Roman" pitchFamily="18" charset="0"/>
            </a:endParaRPr>
          </a:p>
        </p:txBody>
      </p:sp>
      <p:sp>
        <p:nvSpPr>
          <p:cNvPr id="59394" name="Rectangle 2"/>
          <p:cNvSpPr>
            <a:spLocks noGrp="1" noChangeArrowheads="1"/>
          </p:cNvSpPr>
          <p:nvPr>
            <p:ph type="title"/>
          </p:nvPr>
        </p:nvSpPr>
        <p:spPr>
          <a:xfrm>
            <a:off x="495300" y="274638"/>
            <a:ext cx="8915400" cy="634082"/>
          </a:xfrm>
        </p:spPr>
        <p:txBody>
          <a:bodyPr/>
          <a:lstStyle/>
          <a:p>
            <a:r>
              <a:rPr lang="en-GB" sz="3200" dirty="0">
                <a:solidFill>
                  <a:schemeClr val="tx1"/>
                </a:solidFill>
                <a:effectLst/>
                <a:latin typeface="Times New Roman" pitchFamily="18" charset="0"/>
                <a:cs typeface="Times New Roman" pitchFamily="18" charset="0"/>
              </a:rPr>
              <a:t>Plan for </a:t>
            </a:r>
            <a:r>
              <a:rPr lang="en-GB" sz="3200" dirty="0" smtClean="0">
                <a:solidFill>
                  <a:schemeClr val="tx1"/>
                </a:solidFill>
                <a:effectLst/>
                <a:latin typeface="Times New Roman" pitchFamily="18" charset="0"/>
                <a:cs typeface="Times New Roman" pitchFamily="18" charset="0"/>
              </a:rPr>
              <a:t>Removal:</a:t>
            </a:r>
            <a:endParaRPr lang="en-GB" sz="3200" dirty="0">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idx="1"/>
          </p:nvPr>
        </p:nvSpPr>
        <p:spPr>
          <a:xfrm>
            <a:off x="416496" y="980728"/>
            <a:ext cx="8994204" cy="5145435"/>
          </a:xfrm>
        </p:spPr>
        <p:txBody>
          <a:bodyPr/>
          <a:lstStyle/>
          <a:p>
            <a:pPr algn="l" rtl="0">
              <a:lnSpc>
                <a:spcPct val="150000"/>
              </a:lnSpc>
              <a:buBlip>
                <a:blip r:embed="rId2"/>
              </a:buBlip>
            </a:pPr>
            <a:r>
              <a:rPr lang="en-GB" dirty="0" smtClean="0"/>
              <a:t>Kinked tubing.</a:t>
            </a:r>
            <a:endParaRPr lang="en-GB" dirty="0"/>
          </a:p>
          <a:p>
            <a:pPr algn="l" rtl="0">
              <a:lnSpc>
                <a:spcPct val="150000"/>
              </a:lnSpc>
              <a:buBlip>
                <a:blip r:embed="rId2"/>
              </a:buBlip>
            </a:pPr>
            <a:r>
              <a:rPr lang="en-GB" dirty="0"/>
              <a:t>Constipation – pressure on drainage </a:t>
            </a:r>
            <a:r>
              <a:rPr lang="en-GB" dirty="0" smtClean="0"/>
              <a:t>lumen.</a:t>
            </a:r>
            <a:endParaRPr lang="en-GB" dirty="0"/>
          </a:p>
          <a:p>
            <a:pPr algn="l" rtl="0">
              <a:lnSpc>
                <a:spcPct val="150000"/>
              </a:lnSpc>
              <a:buBlip>
                <a:blip r:embed="rId2"/>
              </a:buBlip>
            </a:pPr>
            <a:r>
              <a:rPr lang="en-GB" dirty="0"/>
              <a:t>Occlusion of drainage eyes – negative </a:t>
            </a:r>
            <a:r>
              <a:rPr lang="en-GB" dirty="0" smtClean="0"/>
              <a:t>pressure.</a:t>
            </a:r>
            <a:endParaRPr lang="en-GB" dirty="0"/>
          </a:p>
          <a:p>
            <a:pPr algn="l" rtl="0">
              <a:lnSpc>
                <a:spcPct val="150000"/>
              </a:lnSpc>
              <a:buBlip>
                <a:blip r:embed="rId2"/>
              </a:buBlip>
            </a:pPr>
            <a:r>
              <a:rPr lang="en-GB" dirty="0"/>
              <a:t>Debris – related to fluid </a:t>
            </a:r>
            <a:r>
              <a:rPr lang="en-GB" dirty="0" smtClean="0"/>
              <a:t>intake.</a:t>
            </a:r>
            <a:endParaRPr lang="en-GB" dirty="0"/>
          </a:p>
          <a:p>
            <a:pPr algn="l" rtl="0">
              <a:lnSpc>
                <a:spcPct val="150000"/>
              </a:lnSpc>
              <a:buBlip>
                <a:blip r:embed="rId2"/>
              </a:buBlip>
            </a:pPr>
            <a:r>
              <a:rPr lang="en-GB" dirty="0"/>
              <a:t>Haematuria – blood </a:t>
            </a:r>
            <a:r>
              <a:rPr lang="en-GB" dirty="0" smtClean="0"/>
              <a:t>clots.</a:t>
            </a:r>
            <a:endParaRPr lang="en-GB" dirty="0"/>
          </a:p>
          <a:p>
            <a:pPr algn="l" rtl="0">
              <a:lnSpc>
                <a:spcPct val="150000"/>
              </a:lnSpc>
              <a:buBlip>
                <a:blip r:embed="rId2"/>
              </a:buBlip>
            </a:pPr>
            <a:r>
              <a:rPr lang="en-GB" dirty="0" smtClean="0"/>
              <a:t>Encrustation.</a:t>
            </a:r>
            <a:endParaRPr lang="en-GB" dirty="0"/>
          </a:p>
          <a:p>
            <a:pPr algn="l" rtl="0">
              <a:lnSpc>
                <a:spcPct val="150000"/>
              </a:lnSpc>
              <a:buBlip>
                <a:blip r:embed="rId2"/>
              </a:buBlip>
            </a:pPr>
            <a:r>
              <a:rPr lang="en-GB" dirty="0" smtClean="0"/>
              <a:t>Infection.</a:t>
            </a:r>
            <a:endParaRPr lang="en-GB" dirty="0"/>
          </a:p>
        </p:txBody>
      </p:sp>
      <p:sp>
        <p:nvSpPr>
          <p:cNvPr id="23554" name="Rectangle 2"/>
          <p:cNvSpPr>
            <a:spLocks noGrp="1" noChangeArrowheads="1"/>
          </p:cNvSpPr>
          <p:nvPr>
            <p:ph type="title"/>
          </p:nvPr>
        </p:nvSpPr>
        <p:spPr>
          <a:xfrm>
            <a:off x="495300" y="274638"/>
            <a:ext cx="8915400" cy="634082"/>
          </a:xfrm>
        </p:spPr>
        <p:txBody>
          <a:bodyPr/>
          <a:lstStyle/>
          <a:p>
            <a:pPr rtl="0"/>
            <a:r>
              <a:rPr lang="en-GB" sz="3200" dirty="0">
                <a:solidFill>
                  <a:schemeClr val="tx1"/>
                </a:solidFill>
                <a:effectLst/>
                <a:latin typeface="Times New Roman" pitchFamily="18" charset="0"/>
                <a:cs typeface="Times New Roman" pitchFamily="18" charset="0"/>
              </a:rPr>
              <a:t>Catheter </a:t>
            </a:r>
            <a:r>
              <a:rPr lang="en-GB" sz="3200" dirty="0" smtClean="0">
                <a:solidFill>
                  <a:schemeClr val="tx1"/>
                </a:solidFill>
                <a:effectLst/>
                <a:latin typeface="Times New Roman" pitchFamily="18" charset="0"/>
                <a:cs typeface="Times New Roman" pitchFamily="18" charset="0"/>
              </a:rPr>
              <a:t>Problems:</a:t>
            </a:r>
            <a:endParaRPr lang="en-GB" sz="3200" dirty="0">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9" name="Rectangle 3"/>
          <p:cNvSpPr>
            <a:spLocks noGrp="1" noChangeArrowheads="1"/>
          </p:cNvSpPr>
          <p:nvPr>
            <p:ph idx="1"/>
          </p:nvPr>
        </p:nvSpPr>
        <p:spPr>
          <a:xfrm>
            <a:off x="495300" y="1052737"/>
            <a:ext cx="9210228" cy="4954556"/>
          </a:xfrm>
        </p:spPr>
        <p:txBody>
          <a:bodyPr>
            <a:normAutofit/>
          </a:bodyPr>
          <a:lstStyle/>
          <a:p>
            <a:pPr marL="109728" indent="0" algn="l" rtl="0">
              <a:lnSpc>
                <a:spcPct val="90000"/>
              </a:lnSpc>
              <a:buNone/>
            </a:pPr>
            <a:r>
              <a:rPr lang="en-GB" sz="2400" dirty="0" smtClean="0"/>
              <a:t>Kinked </a:t>
            </a:r>
            <a:r>
              <a:rPr lang="en-GB" sz="2400" dirty="0"/>
              <a:t>tubing can cause bypassing. </a:t>
            </a:r>
            <a:endParaRPr lang="en-GB" sz="2400" dirty="0"/>
          </a:p>
          <a:p>
            <a:pPr marL="109728" indent="0" algn="l" rtl="0">
              <a:lnSpc>
                <a:spcPct val="90000"/>
              </a:lnSpc>
              <a:buNone/>
            </a:pPr>
            <a:r>
              <a:rPr lang="en-GB" sz="2400" b="1" i="1" u="sng" dirty="0" smtClean="0"/>
              <a:t>To </a:t>
            </a:r>
            <a:r>
              <a:rPr lang="en-GB" sz="2400" b="1" i="1" u="sng" dirty="0"/>
              <a:t>avoid</a:t>
            </a:r>
            <a:r>
              <a:rPr lang="en-GB" sz="2400" b="1" i="1" u="sng" dirty="0" smtClean="0"/>
              <a:t>:</a:t>
            </a:r>
            <a:endParaRPr lang="en-GB" sz="2400" b="1" i="1" u="sng" dirty="0"/>
          </a:p>
          <a:p>
            <a:pPr lvl="1" algn="l" rtl="0">
              <a:lnSpc>
                <a:spcPct val="150000"/>
              </a:lnSpc>
              <a:buBlip>
                <a:blip r:embed="rId2"/>
              </a:buBlip>
            </a:pPr>
            <a:r>
              <a:rPr lang="en-GB" sz="2000" dirty="0"/>
              <a:t>Use most appropriate length of tubing for each individual patient: short or long tube</a:t>
            </a:r>
            <a:r>
              <a:rPr lang="en-GB" sz="2000" dirty="0" smtClean="0"/>
              <a:t>?</a:t>
            </a:r>
            <a:endParaRPr lang="en-GB" sz="2000" dirty="0"/>
          </a:p>
          <a:p>
            <a:pPr lvl="1" algn="l" rtl="0">
              <a:lnSpc>
                <a:spcPct val="150000"/>
              </a:lnSpc>
              <a:buBlip>
                <a:blip r:embed="rId2"/>
              </a:buBlip>
            </a:pPr>
            <a:r>
              <a:rPr lang="en-GB" sz="2000" dirty="0"/>
              <a:t>Always the first thing to check with any catheter problem, e.g. if blocking or bypassing</a:t>
            </a:r>
            <a:r>
              <a:rPr lang="en-GB" sz="2000" dirty="0" smtClean="0"/>
              <a:t>.</a:t>
            </a:r>
            <a:endParaRPr lang="en-GB" sz="2000" dirty="0"/>
          </a:p>
          <a:p>
            <a:pPr lvl="1" algn="l" rtl="0">
              <a:lnSpc>
                <a:spcPct val="150000"/>
              </a:lnSpc>
              <a:buBlip>
                <a:blip r:embed="rId2"/>
              </a:buBlip>
            </a:pPr>
            <a:r>
              <a:rPr lang="en-GB" sz="2000" dirty="0"/>
              <a:t>Ensure that the tubing has not become kinked by pressure from patient’s sitting position or clothing.</a:t>
            </a:r>
          </a:p>
        </p:txBody>
      </p:sp>
      <p:sp>
        <p:nvSpPr>
          <p:cNvPr id="60418" name="Rectangle 2"/>
          <p:cNvSpPr>
            <a:spLocks noGrp="1" noChangeArrowheads="1"/>
          </p:cNvSpPr>
          <p:nvPr>
            <p:ph type="title"/>
          </p:nvPr>
        </p:nvSpPr>
        <p:spPr>
          <a:xfrm>
            <a:off x="495300" y="274638"/>
            <a:ext cx="8915400" cy="634082"/>
          </a:xfrm>
        </p:spPr>
        <p:txBody>
          <a:bodyPr/>
          <a:lstStyle/>
          <a:p>
            <a:pPr rtl="0"/>
            <a:r>
              <a:rPr lang="en-GB" sz="3200" dirty="0">
                <a:solidFill>
                  <a:schemeClr val="tx1"/>
                </a:solidFill>
                <a:effectLst/>
              </a:rPr>
              <a:t>1. Kinked </a:t>
            </a:r>
            <a:r>
              <a:rPr lang="en-GB" sz="3200" dirty="0" smtClean="0">
                <a:solidFill>
                  <a:schemeClr val="tx1"/>
                </a:solidFill>
                <a:effectLst/>
              </a:rPr>
              <a:t>Tubing:</a:t>
            </a:r>
            <a:endParaRPr lang="en-GB" sz="3200" dirty="0">
              <a:solidFill>
                <a:schemeClr val="tx1"/>
              </a:solidFill>
              <a:effectLst/>
            </a:endParaRP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3" name="Rectangle 3"/>
          <p:cNvSpPr>
            <a:spLocks noGrp="1" noChangeArrowheads="1"/>
          </p:cNvSpPr>
          <p:nvPr>
            <p:ph idx="1"/>
          </p:nvPr>
        </p:nvSpPr>
        <p:spPr>
          <a:xfrm>
            <a:off x="344488" y="980728"/>
            <a:ext cx="9066212" cy="5472607"/>
          </a:xfrm>
        </p:spPr>
        <p:txBody>
          <a:bodyPr>
            <a:normAutofit fontScale="92500"/>
          </a:bodyPr>
          <a:lstStyle/>
          <a:p>
            <a:pPr algn="l" rtl="0">
              <a:lnSpc>
                <a:spcPct val="150000"/>
              </a:lnSpc>
              <a:buBlip>
                <a:blip r:embed="rId2"/>
              </a:buBlip>
            </a:pPr>
            <a:r>
              <a:rPr lang="en-GB" sz="3600" dirty="0" smtClean="0">
                <a:latin typeface="Times New Roman" pitchFamily="18" charset="0"/>
                <a:cs typeface="Times New Roman" pitchFamily="18" charset="0"/>
              </a:rPr>
              <a:t> Constipation </a:t>
            </a:r>
            <a:r>
              <a:rPr lang="en-GB" sz="3600" dirty="0">
                <a:latin typeface="Times New Roman" pitchFamily="18" charset="0"/>
                <a:cs typeface="Times New Roman" pitchFamily="18" charset="0"/>
              </a:rPr>
              <a:t>can result in a full rectum, which can cause pressure on the drainage lumen of the catheter and stop it draining. </a:t>
            </a:r>
          </a:p>
          <a:p>
            <a:pPr algn="l" rtl="0">
              <a:lnSpc>
                <a:spcPct val="150000"/>
              </a:lnSpc>
              <a:buBlip>
                <a:blip r:embed="rId2"/>
              </a:buBlip>
            </a:pPr>
            <a:r>
              <a:rPr lang="en-GB" sz="3600" dirty="0" smtClean="0">
                <a:latin typeface="Times New Roman" pitchFamily="18" charset="0"/>
                <a:cs typeface="Times New Roman" pitchFamily="18" charset="0"/>
              </a:rPr>
              <a:t> Ensure </a:t>
            </a:r>
            <a:r>
              <a:rPr lang="en-GB" sz="3600" dirty="0">
                <a:latin typeface="Times New Roman" pitchFamily="18" charset="0"/>
                <a:cs typeface="Times New Roman" pitchFamily="18" charset="0"/>
              </a:rPr>
              <a:t>patients maintain a good fluid intake and where appropriate offer dietary advice.</a:t>
            </a:r>
          </a:p>
          <a:p>
            <a:pPr algn="l" rtl="0">
              <a:lnSpc>
                <a:spcPct val="150000"/>
              </a:lnSpc>
              <a:buBlip>
                <a:blip r:embed="rId2"/>
              </a:buBlip>
            </a:pPr>
            <a:r>
              <a:rPr lang="en-GB" sz="3600" dirty="0" smtClean="0">
                <a:latin typeface="Times New Roman" pitchFamily="18" charset="0"/>
                <a:cs typeface="Times New Roman" pitchFamily="18" charset="0"/>
              </a:rPr>
              <a:t> Consider </a:t>
            </a:r>
            <a:r>
              <a:rPr lang="en-GB" sz="3600" dirty="0">
                <a:latin typeface="Times New Roman" pitchFamily="18" charset="0"/>
                <a:cs typeface="Times New Roman" pitchFamily="18" charset="0"/>
              </a:rPr>
              <a:t>use of laxatives if other measures fail.</a:t>
            </a:r>
          </a:p>
        </p:txBody>
      </p:sp>
      <p:sp>
        <p:nvSpPr>
          <p:cNvPr id="61442" name="Rectangle 2"/>
          <p:cNvSpPr>
            <a:spLocks noGrp="1" noChangeArrowheads="1"/>
          </p:cNvSpPr>
          <p:nvPr>
            <p:ph type="title"/>
          </p:nvPr>
        </p:nvSpPr>
        <p:spPr>
          <a:xfrm>
            <a:off x="495300" y="274638"/>
            <a:ext cx="8915400" cy="634082"/>
          </a:xfrm>
        </p:spPr>
        <p:txBody>
          <a:bodyPr/>
          <a:lstStyle/>
          <a:p>
            <a:r>
              <a:rPr lang="en-GB" sz="3200" dirty="0">
                <a:solidFill>
                  <a:schemeClr val="tx1"/>
                </a:solidFill>
                <a:effectLst/>
              </a:rPr>
              <a:t>2. </a:t>
            </a:r>
            <a:r>
              <a:rPr lang="en-GB" sz="3200" dirty="0" smtClean="0">
                <a:solidFill>
                  <a:schemeClr val="tx1"/>
                </a:solidFill>
                <a:effectLst/>
              </a:rPr>
              <a:t>Constipation:</a:t>
            </a:r>
            <a:endParaRPr lang="en-GB" sz="3200" dirty="0">
              <a:solidFill>
                <a:schemeClr val="tx1"/>
              </a:solidFill>
              <a:effectLst/>
            </a:endParaRP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5" name="Rectangle 3"/>
          <p:cNvSpPr>
            <a:spLocks noGrp="1" noChangeArrowheads="1"/>
          </p:cNvSpPr>
          <p:nvPr>
            <p:ph idx="1"/>
          </p:nvPr>
        </p:nvSpPr>
        <p:spPr>
          <a:xfrm>
            <a:off x="495300" y="980729"/>
            <a:ext cx="8915400" cy="5026564"/>
          </a:xfrm>
        </p:spPr>
        <p:txBody>
          <a:bodyPr/>
          <a:lstStyle/>
          <a:p>
            <a:pPr algn="l" rtl="0">
              <a:lnSpc>
                <a:spcPct val="150000"/>
              </a:lnSpc>
              <a:buBlip>
                <a:blip r:embed="rId2"/>
              </a:buBlip>
            </a:pPr>
            <a:r>
              <a:rPr lang="en-GB" dirty="0"/>
              <a:t>If drainage bags are positioned 30cm or more below the level of the bladder, this can create a negative pressure at the catheter tip and bladder mucosa can get ‘sucked into’ the ‘eyes’ of the catheter and thus stop it draining</a:t>
            </a:r>
            <a:r>
              <a:rPr lang="en-GB" dirty="0" smtClean="0"/>
              <a:t>.</a:t>
            </a:r>
            <a:endParaRPr lang="en-GB" dirty="0"/>
          </a:p>
          <a:p>
            <a:pPr algn="l" rtl="0">
              <a:lnSpc>
                <a:spcPct val="150000"/>
              </a:lnSpc>
              <a:buBlip>
                <a:blip r:embed="rId2"/>
              </a:buBlip>
            </a:pPr>
            <a:r>
              <a:rPr lang="en-GB" dirty="0"/>
              <a:t>Easily rectified by lifting and securing the catheter above this level</a:t>
            </a:r>
            <a:r>
              <a:rPr lang="en-GB" dirty="0" smtClean="0"/>
              <a:t>.</a:t>
            </a:r>
            <a:endParaRPr lang="en-GB" dirty="0"/>
          </a:p>
        </p:txBody>
      </p:sp>
      <p:sp>
        <p:nvSpPr>
          <p:cNvPr id="64514" name="Rectangle 2"/>
          <p:cNvSpPr>
            <a:spLocks noGrp="1" noChangeArrowheads="1"/>
          </p:cNvSpPr>
          <p:nvPr>
            <p:ph type="title"/>
          </p:nvPr>
        </p:nvSpPr>
        <p:spPr>
          <a:xfrm>
            <a:off x="495300" y="274638"/>
            <a:ext cx="8915400" cy="634082"/>
          </a:xfrm>
        </p:spPr>
        <p:txBody>
          <a:bodyPr/>
          <a:lstStyle/>
          <a:p>
            <a:pPr rtl="0"/>
            <a:r>
              <a:rPr lang="en-GB" sz="3200" dirty="0">
                <a:solidFill>
                  <a:schemeClr val="tx1"/>
                </a:solidFill>
                <a:effectLst/>
                <a:latin typeface="Times New Roman" pitchFamily="18" charset="0"/>
                <a:cs typeface="Times New Roman" pitchFamily="18" charset="0"/>
              </a:rPr>
              <a:t>3. Occlusion of Drainage </a:t>
            </a:r>
            <a:r>
              <a:rPr lang="en-GB" sz="3200" dirty="0" smtClean="0">
                <a:solidFill>
                  <a:schemeClr val="tx1"/>
                </a:solidFill>
                <a:effectLst/>
                <a:latin typeface="Times New Roman" pitchFamily="18" charset="0"/>
                <a:cs typeface="Times New Roman" pitchFamily="18" charset="0"/>
              </a:rPr>
              <a:t>Eyes:</a:t>
            </a:r>
            <a:endParaRPr lang="en-GB" sz="3200" dirty="0">
              <a:solidFill>
                <a:schemeClr val="tx1"/>
              </a:solidFill>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9" name="Rectangle 3"/>
          <p:cNvSpPr>
            <a:spLocks noGrp="1" noChangeArrowheads="1"/>
          </p:cNvSpPr>
          <p:nvPr>
            <p:ph idx="1"/>
          </p:nvPr>
        </p:nvSpPr>
        <p:spPr>
          <a:xfrm>
            <a:off x="495300" y="1481329"/>
            <a:ext cx="8915400" cy="1947671"/>
          </a:xfrm>
        </p:spPr>
        <p:txBody>
          <a:bodyPr/>
          <a:lstStyle/>
          <a:p>
            <a:pPr indent="0" algn="l" rtl="0">
              <a:buNone/>
            </a:pPr>
            <a:r>
              <a:rPr lang="en-GB" dirty="0" smtClean="0">
                <a:latin typeface="Times New Roman" pitchFamily="18" charset="0"/>
                <a:cs typeface="Times New Roman" pitchFamily="18" charset="0"/>
              </a:rPr>
              <a:t>Encouraging </a:t>
            </a:r>
            <a:r>
              <a:rPr lang="en-GB" dirty="0">
                <a:latin typeface="Times New Roman" pitchFamily="18" charset="0"/>
                <a:cs typeface="Times New Roman" pitchFamily="18" charset="0"/>
              </a:rPr>
              <a:t>the patient to maintain a good fluid intake helps to alleviate this problem</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p:txBody>
      </p:sp>
      <p:sp>
        <p:nvSpPr>
          <p:cNvPr id="65538" name="Rectangle 2"/>
          <p:cNvSpPr>
            <a:spLocks noGrp="1" noChangeArrowheads="1"/>
          </p:cNvSpPr>
          <p:nvPr>
            <p:ph type="title"/>
          </p:nvPr>
        </p:nvSpPr>
        <p:spPr>
          <a:xfrm>
            <a:off x="495300" y="274638"/>
            <a:ext cx="8915400" cy="490066"/>
          </a:xfrm>
        </p:spPr>
        <p:txBody>
          <a:bodyPr>
            <a:normAutofit fontScale="90000"/>
          </a:bodyPr>
          <a:lstStyle/>
          <a:p>
            <a:pPr rtl="0"/>
            <a:r>
              <a:rPr lang="en-GB" sz="3200" dirty="0">
                <a:effectLst/>
                <a:latin typeface="Times New Roman" pitchFamily="18" charset="0"/>
                <a:cs typeface="Times New Roman" pitchFamily="18" charset="0"/>
              </a:rPr>
              <a:t>4. Debris: Blockage</a:t>
            </a:r>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3" name="Rectangle 3"/>
          <p:cNvSpPr>
            <a:spLocks noGrp="1" noChangeArrowheads="1"/>
          </p:cNvSpPr>
          <p:nvPr>
            <p:ph idx="1"/>
          </p:nvPr>
        </p:nvSpPr>
        <p:spPr>
          <a:xfrm>
            <a:off x="488504" y="1052736"/>
            <a:ext cx="8856984" cy="5328592"/>
          </a:xfrm>
        </p:spPr>
        <p:txBody>
          <a:bodyPr/>
          <a:lstStyle/>
          <a:p>
            <a:pPr algn="l" rtl="0">
              <a:lnSpc>
                <a:spcPct val="200000"/>
              </a:lnSpc>
            </a:pPr>
            <a:r>
              <a:rPr lang="en-GB" dirty="0">
                <a:latin typeface="Times New Roman" pitchFamily="18" charset="0"/>
                <a:cs typeface="Times New Roman" pitchFamily="18" charset="0"/>
              </a:rPr>
              <a:t>Expected and often dealt with for patients in hospital on urology wards after surgery</a:t>
            </a:r>
            <a:r>
              <a:rPr lang="en-GB" dirty="0" smtClean="0">
                <a:latin typeface="Times New Roman" pitchFamily="18" charset="0"/>
                <a:cs typeface="Times New Roman" pitchFamily="18" charset="0"/>
              </a:rPr>
              <a:t>.</a:t>
            </a:r>
            <a:endParaRPr lang="en-GB" dirty="0">
              <a:latin typeface="Times New Roman" pitchFamily="18" charset="0"/>
              <a:cs typeface="Times New Roman" pitchFamily="18" charset="0"/>
            </a:endParaRPr>
          </a:p>
          <a:p>
            <a:pPr algn="l" rtl="0">
              <a:lnSpc>
                <a:spcPct val="200000"/>
              </a:lnSpc>
            </a:pPr>
            <a:r>
              <a:rPr lang="en-GB" dirty="0">
                <a:latin typeface="Times New Roman" pitchFamily="18" charset="0"/>
                <a:cs typeface="Times New Roman" pitchFamily="18" charset="0"/>
              </a:rPr>
              <a:t>Not expected for those patients with long term urinary catheters, need to inform a senior health professional or doctor as soon as possible.</a:t>
            </a:r>
          </a:p>
        </p:txBody>
      </p:sp>
      <p:sp>
        <p:nvSpPr>
          <p:cNvPr id="66562" name="Rectangle 2"/>
          <p:cNvSpPr>
            <a:spLocks noGrp="1" noChangeArrowheads="1"/>
          </p:cNvSpPr>
          <p:nvPr>
            <p:ph type="title"/>
          </p:nvPr>
        </p:nvSpPr>
        <p:spPr>
          <a:xfrm>
            <a:off x="495300" y="274638"/>
            <a:ext cx="8915400" cy="490066"/>
          </a:xfrm>
        </p:spPr>
        <p:txBody>
          <a:bodyPr>
            <a:normAutofit fontScale="90000"/>
          </a:bodyPr>
          <a:lstStyle/>
          <a:p>
            <a:r>
              <a:rPr lang="en-GB" sz="3200" dirty="0">
                <a:effectLst/>
                <a:latin typeface="Times New Roman" pitchFamily="18" charset="0"/>
                <a:cs typeface="Times New Roman" pitchFamily="18" charset="0"/>
              </a:rPr>
              <a:t>5. </a:t>
            </a:r>
            <a:r>
              <a:rPr lang="en-GB" sz="3200" dirty="0" smtClean="0">
                <a:effectLst/>
                <a:latin typeface="Times New Roman" pitchFamily="18" charset="0"/>
                <a:cs typeface="Times New Roman" pitchFamily="18" charset="0"/>
              </a:rPr>
              <a:t>Haematuria: </a:t>
            </a:r>
            <a:endParaRPr lang="en-GB" sz="3200" dirty="0">
              <a:effectLst/>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7" name="Rectangle 5"/>
          <p:cNvSpPr>
            <a:spLocks noGrp="1" noChangeArrowheads="1"/>
          </p:cNvSpPr>
          <p:nvPr>
            <p:ph sz="half" idx="1"/>
          </p:nvPr>
        </p:nvSpPr>
        <p:spPr>
          <a:xfrm>
            <a:off x="344488" y="1196752"/>
            <a:ext cx="4896544" cy="5040560"/>
          </a:xfrm>
        </p:spPr>
        <p:txBody>
          <a:bodyPr>
            <a:normAutofit/>
          </a:bodyPr>
          <a:lstStyle/>
          <a:p>
            <a:pPr marL="0" indent="0" algn="l" rtl="0">
              <a:lnSpc>
                <a:spcPct val="90000"/>
              </a:lnSpc>
            </a:pPr>
            <a:r>
              <a:rPr lang="en-GB" sz="2400" dirty="0">
                <a:effectLst>
                  <a:outerShdw blurRad="38100" dist="38100" dir="2700000" algn="tl">
                    <a:srgbClr val="000000">
                      <a:alpha val="43137"/>
                    </a:srgbClr>
                  </a:outerShdw>
                </a:effectLst>
              </a:rPr>
              <a:t>A urinary catheter is an appliance which is inserted into the bladder in order to drain the urine. </a:t>
            </a:r>
            <a:endParaRPr lang="ar-SA" sz="2400" dirty="0" smtClean="0">
              <a:effectLst>
                <a:outerShdw blurRad="38100" dist="38100" dir="2700000" algn="tl">
                  <a:srgbClr val="000000">
                    <a:alpha val="43137"/>
                  </a:srgbClr>
                </a:outerShdw>
              </a:effectLst>
            </a:endParaRPr>
          </a:p>
          <a:p>
            <a:pPr marL="0" indent="0" algn="l" rtl="0">
              <a:lnSpc>
                <a:spcPct val="90000"/>
              </a:lnSpc>
            </a:pPr>
            <a:r>
              <a:rPr lang="en-GB" sz="2400" dirty="0" smtClean="0">
                <a:effectLst>
                  <a:outerShdw blurRad="38100" dist="38100" dir="2700000" algn="tl">
                    <a:srgbClr val="000000">
                      <a:alpha val="43137"/>
                    </a:srgbClr>
                  </a:outerShdw>
                </a:effectLst>
              </a:rPr>
              <a:t>It </a:t>
            </a:r>
            <a:r>
              <a:rPr lang="en-GB" sz="2400" dirty="0">
                <a:effectLst>
                  <a:outerShdw blurRad="38100" dist="38100" dir="2700000" algn="tl">
                    <a:srgbClr val="000000">
                      <a:alpha val="43137"/>
                    </a:srgbClr>
                  </a:outerShdw>
                </a:effectLst>
              </a:rPr>
              <a:t>consists of a hollow tube with two independent channels inside it. </a:t>
            </a:r>
          </a:p>
          <a:p>
            <a:pPr marL="0" indent="0" algn="l" rtl="0">
              <a:lnSpc>
                <a:spcPct val="90000"/>
              </a:lnSpc>
              <a:buNone/>
            </a:pPr>
            <a:endParaRPr lang="ar-SA" sz="2000" dirty="0">
              <a:effectLst>
                <a:outerShdw blurRad="38100" dist="38100" dir="2700000" algn="tl">
                  <a:srgbClr val="000000">
                    <a:alpha val="43137"/>
                  </a:srgbClr>
                </a:outerShdw>
              </a:effectLst>
            </a:endParaRPr>
          </a:p>
          <a:p>
            <a:pPr marL="598932" lvl="1" indent="-342900" algn="l" rtl="0">
              <a:lnSpc>
                <a:spcPct val="90000"/>
              </a:lnSpc>
              <a:buClrTx/>
              <a:buFont typeface="Wingdings" pitchFamily="2" charset="2"/>
              <a:buChar char="q"/>
            </a:pPr>
            <a:r>
              <a:rPr lang="en-GB" sz="2000" dirty="0" smtClean="0">
                <a:effectLst>
                  <a:outerShdw blurRad="38100" dist="38100" dir="2700000" algn="tl">
                    <a:srgbClr val="000000">
                      <a:alpha val="43137"/>
                    </a:srgbClr>
                  </a:outerShdw>
                </a:effectLst>
              </a:rPr>
              <a:t>For </a:t>
            </a:r>
            <a:r>
              <a:rPr lang="en-GB" sz="2000" dirty="0">
                <a:effectLst>
                  <a:outerShdw blurRad="38100" dist="38100" dir="2700000" algn="tl">
                    <a:srgbClr val="000000">
                      <a:alpha val="43137"/>
                    </a:srgbClr>
                  </a:outerShdw>
                </a:effectLst>
              </a:rPr>
              <a:t>the urine to drain via a number of  openings (‘eyes’) at the tip of the </a:t>
            </a:r>
            <a:r>
              <a:rPr lang="en-GB" sz="2000" dirty="0" smtClean="0">
                <a:effectLst>
                  <a:outerShdw blurRad="38100" dist="38100" dir="2700000" algn="tl">
                    <a:srgbClr val="000000">
                      <a:alpha val="43137"/>
                    </a:srgbClr>
                  </a:outerShdw>
                </a:effectLst>
              </a:rPr>
              <a:t>catheter</a:t>
            </a:r>
            <a:r>
              <a:rPr lang="en-GB" sz="2000" dirty="0">
                <a:effectLst>
                  <a:outerShdw blurRad="38100" dist="38100" dir="2700000" algn="tl">
                    <a:srgbClr val="000000">
                      <a:alpha val="43137"/>
                    </a:srgbClr>
                  </a:outerShdw>
                </a:effectLst>
              </a:rPr>
              <a:t>.</a:t>
            </a:r>
            <a:endParaRPr lang="en-GB" sz="2000" dirty="0">
              <a:effectLst>
                <a:outerShdw blurRad="38100" dist="38100" dir="2700000" algn="tl">
                  <a:srgbClr val="000000">
                    <a:alpha val="43137"/>
                  </a:srgbClr>
                </a:outerShdw>
              </a:effectLst>
            </a:endParaRPr>
          </a:p>
          <a:p>
            <a:pPr marL="598932" lvl="1" indent="-342900" algn="l" rtl="0">
              <a:lnSpc>
                <a:spcPct val="90000"/>
              </a:lnSpc>
              <a:buClrTx/>
              <a:buFont typeface="Wingdings" pitchFamily="2" charset="2"/>
              <a:buChar char="q"/>
            </a:pPr>
            <a:r>
              <a:rPr lang="en-GB" sz="2000" dirty="0" smtClean="0">
                <a:effectLst>
                  <a:outerShdw blurRad="38100" dist="38100" dir="2700000" algn="tl">
                    <a:srgbClr val="000000">
                      <a:alpha val="43137"/>
                    </a:srgbClr>
                  </a:outerShdw>
                </a:effectLst>
              </a:rPr>
              <a:t>To </a:t>
            </a:r>
            <a:r>
              <a:rPr lang="en-GB" sz="2000" dirty="0">
                <a:effectLst>
                  <a:outerShdw blurRad="38100" dist="38100" dir="2700000" algn="tl">
                    <a:srgbClr val="000000">
                      <a:alpha val="43137"/>
                    </a:srgbClr>
                  </a:outerShdw>
                </a:effectLst>
              </a:rPr>
              <a:t>inflate the balloon with sterile water to help retain it in the bladder.</a:t>
            </a:r>
          </a:p>
        </p:txBody>
      </p:sp>
      <p:sp>
        <p:nvSpPr>
          <p:cNvPr id="8194" name="Rectangle 2"/>
          <p:cNvSpPr>
            <a:spLocks noGrp="1" noChangeArrowheads="1"/>
          </p:cNvSpPr>
          <p:nvPr>
            <p:ph type="title"/>
          </p:nvPr>
        </p:nvSpPr>
        <p:spPr>
          <a:xfrm>
            <a:off x="495300" y="274638"/>
            <a:ext cx="8915400" cy="706090"/>
          </a:xfrm>
        </p:spPr>
        <p:txBody>
          <a:bodyPr/>
          <a:lstStyle/>
          <a:p>
            <a:pPr rtl="0"/>
            <a:r>
              <a:rPr lang="en-GB" sz="3200" dirty="0" smtClean="0">
                <a:solidFill>
                  <a:schemeClr val="bg1"/>
                </a:solidFill>
                <a:effectLst/>
              </a:rPr>
              <a:t>Catheterisation </a:t>
            </a:r>
            <a:r>
              <a:rPr lang="en-GB" sz="3200" dirty="0">
                <a:solidFill>
                  <a:schemeClr val="bg1"/>
                </a:solidFill>
                <a:effectLst/>
              </a:rPr>
              <a:t>and Catheter </a:t>
            </a:r>
            <a:r>
              <a:rPr lang="en-GB" sz="3200" dirty="0" smtClean="0">
                <a:solidFill>
                  <a:schemeClr val="bg1"/>
                </a:solidFill>
                <a:effectLst/>
              </a:rPr>
              <a:t>Care</a:t>
            </a:r>
            <a:r>
              <a:rPr lang="ar-SA" sz="3200" dirty="0" smtClean="0">
                <a:solidFill>
                  <a:schemeClr val="bg1"/>
                </a:solidFill>
                <a:effectLst/>
              </a:rPr>
              <a:t>:</a:t>
            </a:r>
            <a:endParaRPr lang="en-GB" sz="3200" dirty="0">
              <a:solidFill>
                <a:schemeClr val="bg1"/>
              </a:solidFill>
              <a:effectLst/>
            </a:endParaRPr>
          </a:p>
        </p:txBody>
      </p:sp>
      <p:pic>
        <p:nvPicPr>
          <p:cNvPr id="8199" name="Picture 7" descr="Catheter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457056" y="1484784"/>
            <a:ext cx="3888482" cy="3816424"/>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7" name="Rectangle 3"/>
          <p:cNvSpPr>
            <a:spLocks noGrp="1" noChangeArrowheads="1"/>
          </p:cNvSpPr>
          <p:nvPr>
            <p:ph idx="1"/>
          </p:nvPr>
        </p:nvSpPr>
        <p:spPr>
          <a:xfrm>
            <a:off x="416497" y="1196752"/>
            <a:ext cx="8994204" cy="4969098"/>
          </a:xfrm>
        </p:spPr>
        <p:txBody>
          <a:bodyPr>
            <a:normAutofit/>
          </a:bodyPr>
          <a:lstStyle/>
          <a:p>
            <a:pPr algn="l" rtl="0">
              <a:lnSpc>
                <a:spcPct val="90000"/>
              </a:lnSpc>
            </a:pPr>
            <a:r>
              <a:rPr lang="en-GB" dirty="0">
                <a:latin typeface="Times New Roman" pitchFamily="18" charset="0"/>
                <a:cs typeface="Times New Roman" pitchFamily="18" charset="0"/>
              </a:rPr>
              <a:t>Over 50% of patients with urinary catheters experience problems with encrustation. A partial or complete blockage of the drainage lumen by mineral deposits of ‘</a:t>
            </a:r>
            <a:r>
              <a:rPr lang="en-GB" dirty="0" err="1">
                <a:latin typeface="Times New Roman" pitchFamily="18" charset="0"/>
                <a:cs typeface="Times New Roman" pitchFamily="18" charset="0"/>
              </a:rPr>
              <a:t>struvite</a:t>
            </a:r>
            <a:r>
              <a:rPr lang="en-GB" dirty="0">
                <a:latin typeface="Times New Roman" pitchFamily="18" charset="0"/>
                <a:cs typeface="Times New Roman" pitchFamily="18" charset="0"/>
              </a:rPr>
              <a:t>’ or ‘calcium phosphates. </a:t>
            </a:r>
            <a:r>
              <a:rPr lang="en-GB" dirty="0" err="1">
                <a:latin typeface="Times New Roman" pitchFamily="18" charset="0"/>
                <a:cs typeface="Times New Roman" pitchFamily="18" charset="0"/>
              </a:rPr>
              <a:t>Getliffe</a:t>
            </a:r>
            <a:r>
              <a:rPr lang="en-GB" dirty="0">
                <a:latin typeface="Times New Roman" pitchFamily="18" charset="0"/>
                <a:cs typeface="Times New Roman" pitchFamily="18" charset="0"/>
              </a:rPr>
              <a:t> &amp; Dolman (2003)</a:t>
            </a:r>
          </a:p>
          <a:p>
            <a:pPr marL="109728" indent="0" algn="l" rtl="0">
              <a:lnSpc>
                <a:spcPct val="90000"/>
              </a:lnSpc>
              <a:buNone/>
            </a:pPr>
            <a:endParaRPr lang="en-GB" dirty="0">
              <a:latin typeface="Times New Roman" pitchFamily="18" charset="0"/>
              <a:cs typeface="Times New Roman" pitchFamily="18" charset="0"/>
            </a:endParaRPr>
          </a:p>
          <a:p>
            <a:pPr algn="l" rtl="0">
              <a:lnSpc>
                <a:spcPct val="90000"/>
              </a:lnSpc>
            </a:pPr>
            <a:r>
              <a:rPr lang="en-GB" dirty="0">
                <a:latin typeface="Times New Roman" pitchFamily="18" charset="0"/>
                <a:cs typeface="Times New Roman" pitchFamily="18" charset="0"/>
              </a:rPr>
              <a:t>Management of this problem is either by changing the catheter before problems occur, by use of a ‘catheter diary’ or considering the use of ‘catheter irrigation’ solutions on a regular basis.</a:t>
            </a:r>
          </a:p>
        </p:txBody>
      </p:sp>
      <p:sp>
        <p:nvSpPr>
          <p:cNvPr id="67586" name="Rectangle 2"/>
          <p:cNvSpPr>
            <a:spLocks noGrp="1" noChangeArrowheads="1"/>
          </p:cNvSpPr>
          <p:nvPr>
            <p:ph type="title"/>
          </p:nvPr>
        </p:nvSpPr>
        <p:spPr>
          <a:xfrm>
            <a:off x="495300" y="274638"/>
            <a:ext cx="8915400" cy="706090"/>
          </a:xfrm>
        </p:spPr>
        <p:txBody>
          <a:bodyPr/>
          <a:lstStyle/>
          <a:p>
            <a:pPr rtl="0"/>
            <a:r>
              <a:rPr lang="en-GB" sz="3200" dirty="0" smtClean="0">
                <a:effectLst/>
                <a:latin typeface="Times New Roman" pitchFamily="18" charset="0"/>
                <a:cs typeface="Times New Roman" pitchFamily="18" charset="0"/>
              </a:rPr>
              <a:t>6</a:t>
            </a:r>
            <a:r>
              <a:rPr lang="en-GB" sz="3200" dirty="0">
                <a:effectLst/>
                <a:latin typeface="Times New Roman" pitchFamily="18" charset="0"/>
                <a:cs typeface="Times New Roman" pitchFamily="18" charset="0"/>
              </a:rPr>
              <a:t>. Encrustation </a:t>
            </a:r>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9" name="Rectangle 3"/>
          <p:cNvSpPr>
            <a:spLocks noGrp="1" noChangeArrowheads="1"/>
          </p:cNvSpPr>
          <p:nvPr>
            <p:ph idx="1"/>
          </p:nvPr>
        </p:nvSpPr>
        <p:spPr>
          <a:xfrm>
            <a:off x="495300" y="1052737"/>
            <a:ext cx="8915400" cy="4954556"/>
          </a:xfrm>
        </p:spPr>
        <p:txBody>
          <a:bodyPr/>
          <a:lstStyle/>
          <a:p>
            <a:pPr algn="l" rtl="0"/>
            <a:r>
              <a:rPr lang="en-GB" dirty="0">
                <a:latin typeface="Times New Roman" pitchFamily="18" charset="0"/>
                <a:cs typeface="Times New Roman" pitchFamily="18" charset="0"/>
              </a:rPr>
              <a:t>Signs &amp; Symptoms of infection:</a:t>
            </a:r>
          </a:p>
          <a:p>
            <a:pPr lvl="1" algn="l" rtl="0"/>
            <a:r>
              <a:rPr lang="en-GB" sz="2400" dirty="0">
                <a:latin typeface="Times New Roman" pitchFamily="18" charset="0"/>
                <a:cs typeface="Times New Roman" pitchFamily="18" charset="0"/>
              </a:rPr>
              <a:t>Pyrexia</a:t>
            </a:r>
          </a:p>
          <a:p>
            <a:pPr lvl="1" algn="l" rtl="0"/>
            <a:r>
              <a:rPr lang="en-GB" sz="2400" dirty="0" err="1">
                <a:latin typeface="Times New Roman" pitchFamily="18" charset="0"/>
                <a:cs typeface="Times New Roman" pitchFamily="18" charset="0"/>
              </a:rPr>
              <a:t>Pyuria</a:t>
            </a:r>
            <a:endParaRPr lang="en-GB" sz="2400" dirty="0">
              <a:latin typeface="Times New Roman" pitchFamily="18" charset="0"/>
              <a:cs typeface="Times New Roman" pitchFamily="18" charset="0"/>
            </a:endParaRPr>
          </a:p>
          <a:p>
            <a:pPr lvl="1" algn="l" rtl="0"/>
            <a:r>
              <a:rPr lang="en-GB" sz="2400" dirty="0">
                <a:latin typeface="Times New Roman" pitchFamily="18" charset="0"/>
                <a:cs typeface="Times New Roman" pitchFamily="18" charset="0"/>
              </a:rPr>
              <a:t>Dysuria</a:t>
            </a:r>
          </a:p>
          <a:p>
            <a:pPr lvl="1" algn="l" rtl="0"/>
            <a:r>
              <a:rPr lang="en-GB" sz="2400" dirty="0">
                <a:latin typeface="Times New Roman" pitchFamily="18" charset="0"/>
                <a:cs typeface="Times New Roman" pitchFamily="18" charset="0"/>
              </a:rPr>
              <a:t>Urine bypassing the catheter</a:t>
            </a:r>
          </a:p>
          <a:p>
            <a:pPr lvl="1" algn="l" rtl="0"/>
            <a:r>
              <a:rPr lang="en-GB" sz="2400" dirty="0">
                <a:latin typeface="Times New Roman" pitchFamily="18" charset="0"/>
                <a:cs typeface="Times New Roman" pitchFamily="18" charset="0"/>
              </a:rPr>
              <a:t>Cloudy coloration of the urine</a:t>
            </a:r>
          </a:p>
          <a:p>
            <a:pPr lvl="1" algn="l" rtl="0"/>
            <a:r>
              <a:rPr lang="en-GB" sz="2400" dirty="0">
                <a:latin typeface="Times New Roman" pitchFamily="18" charset="0"/>
                <a:cs typeface="Times New Roman" pitchFamily="18" charset="0"/>
              </a:rPr>
              <a:t>Foul smelling urine</a:t>
            </a:r>
          </a:p>
          <a:p>
            <a:pPr lvl="1" algn="l" rtl="0"/>
            <a:r>
              <a:rPr lang="en-GB" sz="2400" dirty="0">
                <a:latin typeface="Times New Roman" pitchFamily="18" charset="0"/>
                <a:cs typeface="Times New Roman" pitchFamily="18" charset="0"/>
              </a:rPr>
              <a:t>Confusion or falling (especially in the elderly)</a:t>
            </a:r>
            <a:endParaRPr lang="en-GB" dirty="0">
              <a:latin typeface="Times New Roman" pitchFamily="18" charset="0"/>
              <a:cs typeface="Times New Roman" pitchFamily="18" charset="0"/>
            </a:endParaRPr>
          </a:p>
        </p:txBody>
      </p:sp>
      <p:sp>
        <p:nvSpPr>
          <p:cNvPr id="70658" name="Rectangle 2"/>
          <p:cNvSpPr>
            <a:spLocks noGrp="1" noChangeArrowheads="1"/>
          </p:cNvSpPr>
          <p:nvPr>
            <p:ph type="title"/>
          </p:nvPr>
        </p:nvSpPr>
        <p:spPr>
          <a:xfrm>
            <a:off x="495300" y="274638"/>
            <a:ext cx="8915400" cy="706090"/>
          </a:xfrm>
        </p:spPr>
        <p:txBody>
          <a:bodyPr/>
          <a:lstStyle/>
          <a:p>
            <a:r>
              <a:rPr lang="en-GB" sz="3200" dirty="0">
                <a:effectLst/>
                <a:latin typeface="Times New Roman" pitchFamily="18" charset="0"/>
                <a:cs typeface="Times New Roman" pitchFamily="18" charset="0"/>
              </a:rPr>
              <a:t>7. Infection</a:t>
            </a:r>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21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906000" cy="685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4811255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4" name="Rectangle 8"/>
          <p:cNvSpPr>
            <a:spLocks noGrp="1" noChangeArrowheads="1"/>
          </p:cNvSpPr>
          <p:nvPr>
            <p:ph sz="half" idx="1"/>
          </p:nvPr>
        </p:nvSpPr>
        <p:spPr>
          <a:xfrm>
            <a:off x="272480" y="908720"/>
            <a:ext cx="9145016" cy="5472608"/>
          </a:xfrm>
        </p:spPr>
        <p:txBody>
          <a:bodyPr>
            <a:normAutofit/>
          </a:bodyPr>
          <a:lstStyle/>
          <a:p>
            <a:pPr marL="457200" indent="-457200" algn="l" rtl="0">
              <a:lnSpc>
                <a:spcPct val="90000"/>
              </a:lnSpc>
              <a:buBlip>
                <a:blip r:embed="rId3"/>
              </a:buBlip>
            </a:pPr>
            <a:r>
              <a:rPr lang="en-GB" dirty="0">
                <a:effectLst>
                  <a:outerShdw blurRad="38100" dist="38100" dir="2700000" algn="tl">
                    <a:srgbClr val="000000">
                      <a:alpha val="43137"/>
                    </a:srgbClr>
                  </a:outerShdw>
                </a:effectLst>
              </a:rPr>
              <a:t>Since early times, ‘catheters’ of one description or another have been used for the same purpose. The earliest known catheters are understood to have been used by the Chinese and were made from dried reeds and palm leaves. </a:t>
            </a:r>
          </a:p>
          <a:p>
            <a:pPr marL="457200" indent="-457200" algn="l" rtl="0">
              <a:lnSpc>
                <a:spcPct val="90000"/>
              </a:lnSpc>
              <a:buBlip>
                <a:blip r:embed="rId3"/>
              </a:buBlip>
            </a:pPr>
            <a:r>
              <a:rPr lang="en-GB" dirty="0">
                <a:effectLst>
                  <a:outerShdw blurRad="38100" dist="38100" dir="2700000" algn="tl">
                    <a:srgbClr val="000000">
                      <a:alpha val="43137"/>
                    </a:srgbClr>
                  </a:outerShdw>
                </a:effectLst>
              </a:rPr>
              <a:t>Frederick Foley in 1935 was the first to design a catheter that had an integral balloon which served to retain it in the bladder </a:t>
            </a:r>
            <a:endParaRPr lang="en-GB" dirty="0" smtClean="0">
              <a:effectLst>
                <a:outerShdw blurRad="38100" dist="38100" dir="2700000" algn="tl">
                  <a:srgbClr val="000000">
                    <a:alpha val="43137"/>
                  </a:srgbClr>
                </a:outerShdw>
              </a:effectLst>
            </a:endParaRPr>
          </a:p>
          <a:p>
            <a:pPr marL="0" indent="0" algn="l" rtl="0">
              <a:lnSpc>
                <a:spcPct val="90000"/>
              </a:lnSpc>
              <a:buNone/>
            </a:pPr>
            <a:r>
              <a:rPr lang="en-GB" dirty="0" smtClean="0">
                <a:effectLst>
                  <a:outerShdw blurRad="38100" dist="38100" dir="2700000" algn="tl">
                    <a:srgbClr val="000000">
                      <a:alpha val="43137"/>
                    </a:srgbClr>
                  </a:outerShdw>
                </a:effectLst>
              </a:rPr>
              <a:t>(</a:t>
            </a:r>
            <a:r>
              <a:rPr lang="en-GB" dirty="0">
                <a:effectLst>
                  <a:outerShdw blurRad="38100" dist="38100" dir="2700000" algn="tl">
                    <a:srgbClr val="000000">
                      <a:alpha val="43137"/>
                    </a:srgbClr>
                  </a:outerShdw>
                </a:effectLst>
              </a:rPr>
              <a:t>Roe 1992).</a:t>
            </a:r>
          </a:p>
        </p:txBody>
      </p:sp>
      <p:sp>
        <p:nvSpPr>
          <p:cNvPr id="4098" name="Rectangle 2"/>
          <p:cNvSpPr>
            <a:spLocks noGrp="1" noChangeArrowheads="1"/>
          </p:cNvSpPr>
          <p:nvPr>
            <p:ph type="title"/>
          </p:nvPr>
        </p:nvSpPr>
        <p:spPr>
          <a:xfrm>
            <a:off x="495300" y="188640"/>
            <a:ext cx="8915400" cy="648072"/>
          </a:xfrm>
          <a:noFill/>
          <a:ln/>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normAutofit/>
          </a:bodyPr>
          <a:lstStyle/>
          <a:p>
            <a:pPr rtl="0"/>
            <a:r>
              <a:rPr lang="en-GB" sz="3200" dirty="0" smtClean="0">
                <a:solidFill>
                  <a:schemeClr val="bg1"/>
                </a:solidFill>
                <a:effectLst>
                  <a:outerShdw blurRad="38100" dist="38100" dir="2700000" algn="tl">
                    <a:srgbClr val="000000">
                      <a:alpha val="43137"/>
                    </a:srgbClr>
                  </a:outerShdw>
                </a:effectLst>
              </a:rPr>
              <a:t>Catheter History:</a:t>
            </a:r>
            <a:endParaRPr lang="en-GB" sz="3200" dirty="0">
              <a:solidFill>
                <a:schemeClr val="bg1"/>
              </a:solidFill>
              <a:effectLst>
                <a:outerShdw blurRad="38100" dist="38100" dir="2700000" algn="tl">
                  <a:srgbClr val="000000">
                    <a:alpha val="43137"/>
                  </a:srgbClr>
                </a:outerShdw>
              </a:effectLst>
            </a:endParaRPr>
          </a:p>
        </p:txBody>
      </p:sp>
      <p:pic>
        <p:nvPicPr>
          <p:cNvPr id="205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329264" y="4095750"/>
            <a:ext cx="2457450" cy="2762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Rectangle 3"/>
          <p:cNvSpPr>
            <a:spLocks noGrp="1" noChangeArrowheads="1"/>
          </p:cNvSpPr>
          <p:nvPr>
            <p:ph idx="1"/>
          </p:nvPr>
        </p:nvSpPr>
        <p:spPr>
          <a:xfrm>
            <a:off x="272480" y="1052736"/>
            <a:ext cx="9138221" cy="5400600"/>
          </a:xfrm>
        </p:spPr>
        <p:txBody>
          <a:bodyPr/>
          <a:lstStyle/>
          <a:p>
            <a:pPr algn="l" rtl="0">
              <a:lnSpc>
                <a:spcPct val="150000"/>
              </a:lnSpc>
              <a:buBlip>
                <a:blip r:embed="rId2"/>
              </a:buBlip>
            </a:pPr>
            <a:r>
              <a:rPr lang="en-GB" dirty="0"/>
              <a:t>Urine drainage post </a:t>
            </a:r>
            <a:r>
              <a:rPr lang="en-GB" dirty="0" smtClean="0"/>
              <a:t>operatively.</a:t>
            </a:r>
            <a:endParaRPr lang="en-GB" dirty="0"/>
          </a:p>
          <a:p>
            <a:pPr algn="l" rtl="0">
              <a:lnSpc>
                <a:spcPct val="150000"/>
              </a:lnSpc>
              <a:buBlip>
                <a:blip r:embed="rId2"/>
              </a:buBlip>
            </a:pPr>
            <a:r>
              <a:rPr lang="en-GB" dirty="0"/>
              <a:t>Accurate </a:t>
            </a:r>
            <a:r>
              <a:rPr lang="en-GB" dirty="0" smtClean="0"/>
              <a:t>measurement.</a:t>
            </a:r>
            <a:endParaRPr lang="en-GB" dirty="0"/>
          </a:p>
          <a:p>
            <a:pPr algn="l" rtl="0">
              <a:lnSpc>
                <a:spcPct val="150000"/>
              </a:lnSpc>
              <a:buBlip>
                <a:blip r:embed="rId2"/>
              </a:buBlip>
            </a:pPr>
            <a:r>
              <a:rPr lang="en-GB" dirty="0"/>
              <a:t>Urinary </a:t>
            </a:r>
            <a:r>
              <a:rPr lang="en-GB" dirty="0" smtClean="0"/>
              <a:t>retention.</a:t>
            </a:r>
            <a:endParaRPr lang="en-GB" dirty="0"/>
          </a:p>
          <a:p>
            <a:pPr algn="l" rtl="0">
              <a:lnSpc>
                <a:spcPct val="150000"/>
              </a:lnSpc>
              <a:buBlip>
                <a:blip r:embed="rId2"/>
              </a:buBlip>
            </a:pPr>
            <a:r>
              <a:rPr lang="en-GB" dirty="0"/>
              <a:t>Neurological dysfunction (disease/spinal injury</a:t>
            </a:r>
            <a:r>
              <a:rPr lang="en-GB" dirty="0" smtClean="0"/>
              <a:t>).</a:t>
            </a:r>
            <a:endParaRPr lang="en-GB" dirty="0"/>
          </a:p>
          <a:p>
            <a:pPr algn="l" rtl="0">
              <a:lnSpc>
                <a:spcPct val="150000"/>
              </a:lnSpc>
              <a:buBlip>
                <a:blip r:embed="rId2"/>
              </a:buBlip>
            </a:pPr>
            <a:r>
              <a:rPr lang="en-GB" dirty="0"/>
              <a:t>Outlet obstruction if unfit for surgical </a:t>
            </a:r>
            <a:r>
              <a:rPr lang="en-GB" dirty="0" smtClean="0"/>
              <a:t>repair.</a:t>
            </a:r>
            <a:endParaRPr lang="en-GB" dirty="0"/>
          </a:p>
          <a:p>
            <a:pPr algn="l" rtl="0">
              <a:lnSpc>
                <a:spcPct val="150000"/>
              </a:lnSpc>
              <a:buBlip>
                <a:blip r:embed="rId2"/>
              </a:buBlip>
            </a:pPr>
            <a:r>
              <a:rPr lang="en-GB" dirty="0"/>
              <a:t>Managing incontinence (</a:t>
            </a:r>
            <a:r>
              <a:rPr lang="en-GB" u="sng" dirty="0"/>
              <a:t>only if</a:t>
            </a:r>
            <a:r>
              <a:rPr lang="en-GB" dirty="0"/>
              <a:t> all other methods of management have failed</a:t>
            </a:r>
            <a:r>
              <a:rPr lang="en-GB" dirty="0" smtClean="0"/>
              <a:t>).</a:t>
            </a:r>
            <a:endParaRPr lang="en-GB" dirty="0"/>
          </a:p>
          <a:p>
            <a:pPr algn="l" rtl="0">
              <a:lnSpc>
                <a:spcPct val="90000"/>
              </a:lnSpc>
            </a:pPr>
            <a:endParaRPr lang="en-GB" dirty="0"/>
          </a:p>
        </p:txBody>
      </p:sp>
      <p:sp>
        <p:nvSpPr>
          <p:cNvPr id="15362" name="Rectangle 2"/>
          <p:cNvSpPr>
            <a:spLocks noGrp="1" noChangeArrowheads="1"/>
          </p:cNvSpPr>
          <p:nvPr>
            <p:ph type="title"/>
          </p:nvPr>
        </p:nvSpPr>
        <p:spPr>
          <a:xfrm>
            <a:off x="495300" y="274638"/>
            <a:ext cx="8915400" cy="778098"/>
          </a:xfrm>
        </p:spPr>
        <p:txBody>
          <a:bodyPr>
            <a:normAutofit/>
          </a:bodyPr>
          <a:lstStyle/>
          <a:p>
            <a:pPr rtl="0"/>
            <a:r>
              <a:rPr lang="en-GB" sz="3200" dirty="0" smtClean="0">
                <a:solidFill>
                  <a:schemeClr val="tx1"/>
                </a:solidFill>
                <a:effectLst/>
              </a:rPr>
              <a:t>Indications for Catheterisation:</a:t>
            </a:r>
            <a:endParaRPr lang="en-GB" sz="3200" dirty="0">
              <a:solidFill>
                <a:schemeClr val="tx1"/>
              </a:solidFill>
              <a:effectLst/>
            </a:endParaRPr>
          </a:p>
        </p:txBody>
      </p:sp>
      <p:pic>
        <p:nvPicPr>
          <p:cNvPr id="1126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321152" y="1052736"/>
            <a:ext cx="3073524" cy="20162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5" name="Rectangle 3"/>
          <p:cNvSpPr>
            <a:spLocks noGrp="1" noChangeArrowheads="1"/>
          </p:cNvSpPr>
          <p:nvPr>
            <p:ph idx="1"/>
          </p:nvPr>
        </p:nvSpPr>
        <p:spPr>
          <a:xfrm>
            <a:off x="200472" y="1124744"/>
            <a:ext cx="9210228" cy="4968552"/>
          </a:xfrm>
        </p:spPr>
        <p:txBody>
          <a:bodyPr/>
          <a:lstStyle/>
          <a:p>
            <a:pPr lvl="1" algn="l" rtl="0">
              <a:lnSpc>
                <a:spcPct val="150000"/>
              </a:lnSpc>
              <a:buBlip>
                <a:blip r:embed="rId2"/>
              </a:buBlip>
            </a:pPr>
            <a:r>
              <a:rPr lang="en-GB" sz="2400" dirty="0"/>
              <a:t>Up to 12.6% of hospital patients are </a:t>
            </a:r>
            <a:r>
              <a:rPr lang="en-GB" sz="2400" dirty="0" smtClean="0"/>
              <a:t>catheterised.</a:t>
            </a:r>
            <a:endParaRPr lang="en-GB" sz="2400" dirty="0"/>
          </a:p>
          <a:p>
            <a:pPr lvl="1" algn="l" rtl="0">
              <a:lnSpc>
                <a:spcPct val="150000"/>
              </a:lnSpc>
              <a:buBlip>
                <a:blip r:embed="rId2"/>
              </a:buBlip>
            </a:pPr>
            <a:r>
              <a:rPr lang="en-GB" sz="2400" dirty="0"/>
              <a:t>4.5% of people in the </a:t>
            </a:r>
            <a:r>
              <a:rPr lang="en-GB" sz="2400" dirty="0" smtClean="0"/>
              <a:t>community.</a:t>
            </a:r>
            <a:endParaRPr lang="en-GB" sz="2400" dirty="0"/>
          </a:p>
          <a:p>
            <a:pPr lvl="1" algn="l" rtl="0">
              <a:lnSpc>
                <a:spcPct val="150000"/>
              </a:lnSpc>
              <a:buBlip>
                <a:blip r:embed="rId2"/>
              </a:buBlip>
            </a:pPr>
            <a:r>
              <a:rPr lang="en-GB" sz="2400" dirty="0"/>
              <a:t>20-30% of hospitalised patients develop </a:t>
            </a:r>
            <a:r>
              <a:rPr lang="en-GB" sz="2400" dirty="0" err="1" smtClean="0"/>
              <a:t>bacteruria</a:t>
            </a:r>
            <a:r>
              <a:rPr lang="en-GB" sz="2400" dirty="0" smtClean="0"/>
              <a:t>.</a:t>
            </a:r>
            <a:endParaRPr lang="en-GB" sz="2400" dirty="0"/>
          </a:p>
          <a:p>
            <a:pPr lvl="1" algn="l" rtl="0">
              <a:lnSpc>
                <a:spcPct val="150000"/>
              </a:lnSpc>
              <a:buBlip>
                <a:blip r:embed="rId2"/>
              </a:buBlip>
            </a:pPr>
            <a:r>
              <a:rPr lang="en-GB" sz="2400" dirty="0"/>
              <a:t>2-6% of these develop Urinary Tract </a:t>
            </a:r>
            <a:r>
              <a:rPr lang="en-GB" sz="2400" dirty="0" smtClean="0"/>
              <a:t>Infection </a:t>
            </a:r>
            <a:r>
              <a:rPr lang="en-GB" sz="2400" b="1" i="1" u="sng" dirty="0" smtClean="0"/>
              <a:t>“Of </a:t>
            </a:r>
            <a:r>
              <a:rPr lang="en-GB" sz="2400" b="1" i="1" u="sng" dirty="0"/>
              <a:t>those with an </a:t>
            </a:r>
            <a:r>
              <a:rPr lang="en-GB" sz="2400" b="1" i="1" u="sng" dirty="0" smtClean="0"/>
              <a:t>infection 1-4</a:t>
            </a:r>
            <a:r>
              <a:rPr lang="en-GB" sz="2400" b="1" i="1" u="sng" dirty="0"/>
              <a:t>% develop </a:t>
            </a:r>
            <a:r>
              <a:rPr lang="en-GB" sz="2400" b="1" i="1" u="sng" dirty="0" smtClean="0"/>
              <a:t>bacteraemia and of </a:t>
            </a:r>
            <a:r>
              <a:rPr lang="en-GB" sz="2400" b="1" i="1" u="sng" dirty="0"/>
              <a:t>those, 13-30% </a:t>
            </a:r>
            <a:r>
              <a:rPr lang="en-GB" sz="2400" b="1" i="1" u="sng" dirty="0" smtClean="0"/>
              <a:t>die”.</a:t>
            </a:r>
            <a:endParaRPr lang="en-GB" sz="2400" b="1" i="1" u="sng" dirty="0"/>
          </a:p>
        </p:txBody>
      </p:sp>
      <p:sp>
        <p:nvSpPr>
          <p:cNvPr id="18434" name="Rectangle 2"/>
          <p:cNvSpPr>
            <a:spLocks noGrp="1" noChangeArrowheads="1"/>
          </p:cNvSpPr>
          <p:nvPr>
            <p:ph type="title"/>
          </p:nvPr>
        </p:nvSpPr>
        <p:spPr>
          <a:xfrm>
            <a:off x="495300" y="274638"/>
            <a:ext cx="8915400" cy="562074"/>
          </a:xfrm>
        </p:spPr>
        <p:txBody>
          <a:bodyPr>
            <a:normAutofit fontScale="90000"/>
          </a:bodyPr>
          <a:lstStyle/>
          <a:p>
            <a:pPr rtl="0"/>
            <a:r>
              <a:rPr lang="en-GB" dirty="0" smtClean="0">
                <a:solidFill>
                  <a:schemeClr val="tx1"/>
                </a:solidFill>
              </a:rPr>
              <a:t>Prevalence:</a:t>
            </a:r>
            <a:endParaRPr lang="en-GB" dirty="0">
              <a:solidFill>
                <a:schemeClr val="tx1"/>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272480" y="1052736"/>
            <a:ext cx="9073133" cy="5400600"/>
          </a:xfrm>
        </p:spPr>
        <p:txBody>
          <a:bodyPr>
            <a:normAutofit/>
          </a:bodyPr>
          <a:lstStyle/>
          <a:p>
            <a:pPr algn="l" rtl="0">
              <a:lnSpc>
                <a:spcPct val="150000"/>
              </a:lnSpc>
              <a:buClr>
                <a:srgbClr val="C00000"/>
              </a:buClr>
              <a:buFont typeface="Wingdings" pitchFamily="2" charset="2"/>
              <a:buChar char="ü"/>
            </a:pPr>
            <a:r>
              <a:rPr lang="en-GB" dirty="0"/>
              <a:t>Correct choice of </a:t>
            </a:r>
            <a:r>
              <a:rPr lang="en-GB" dirty="0" smtClean="0"/>
              <a:t>catheter.</a:t>
            </a:r>
            <a:endParaRPr lang="en-GB" dirty="0"/>
          </a:p>
          <a:p>
            <a:pPr algn="l" rtl="0">
              <a:lnSpc>
                <a:spcPct val="150000"/>
              </a:lnSpc>
              <a:buClr>
                <a:srgbClr val="C00000"/>
              </a:buClr>
              <a:buFont typeface="Wingdings" pitchFamily="2" charset="2"/>
              <a:buChar char="ü"/>
            </a:pPr>
            <a:r>
              <a:rPr lang="en-GB" dirty="0"/>
              <a:t>Aseptic </a:t>
            </a:r>
            <a:r>
              <a:rPr lang="en-GB" dirty="0" smtClean="0"/>
              <a:t>insertion.</a:t>
            </a:r>
            <a:endParaRPr lang="en-GB" dirty="0"/>
          </a:p>
          <a:p>
            <a:pPr algn="l" rtl="0">
              <a:lnSpc>
                <a:spcPct val="150000"/>
              </a:lnSpc>
              <a:buClr>
                <a:srgbClr val="C00000"/>
              </a:buClr>
              <a:buFont typeface="Wingdings" pitchFamily="2" charset="2"/>
              <a:buChar char="ü"/>
            </a:pPr>
            <a:r>
              <a:rPr lang="en-GB" dirty="0"/>
              <a:t>Appropriate drainage system with </a:t>
            </a:r>
            <a:r>
              <a:rPr lang="en-GB" dirty="0" smtClean="0"/>
              <a:t>support.</a:t>
            </a:r>
            <a:endParaRPr lang="en-GB" dirty="0"/>
          </a:p>
          <a:p>
            <a:pPr algn="l" rtl="0">
              <a:lnSpc>
                <a:spcPct val="150000"/>
              </a:lnSpc>
              <a:buClr>
                <a:srgbClr val="C00000"/>
              </a:buClr>
              <a:buFont typeface="Wingdings" pitchFamily="2" charset="2"/>
              <a:buChar char="ü"/>
            </a:pPr>
            <a:r>
              <a:rPr lang="en-GB" dirty="0"/>
              <a:t>Bag </a:t>
            </a:r>
            <a:r>
              <a:rPr lang="en-GB" dirty="0" smtClean="0"/>
              <a:t>position.</a:t>
            </a:r>
            <a:endParaRPr lang="en-GB" dirty="0"/>
          </a:p>
          <a:p>
            <a:pPr algn="l" rtl="0">
              <a:lnSpc>
                <a:spcPct val="150000"/>
              </a:lnSpc>
              <a:buClr>
                <a:srgbClr val="C00000"/>
              </a:buClr>
              <a:buFont typeface="Wingdings" pitchFamily="2" charset="2"/>
              <a:buChar char="ü"/>
            </a:pPr>
            <a:r>
              <a:rPr lang="en-GB" dirty="0"/>
              <a:t>Correct advice to patients, i.e. hygiene, emptying, fluid </a:t>
            </a:r>
            <a:r>
              <a:rPr lang="en-GB" dirty="0" smtClean="0"/>
              <a:t>intake.</a:t>
            </a:r>
            <a:endParaRPr lang="en-GB" dirty="0"/>
          </a:p>
          <a:p>
            <a:pPr algn="l" rtl="0">
              <a:lnSpc>
                <a:spcPct val="150000"/>
              </a:lnSpc>
              <a:buClr>
                <a:srgbClr val="C00000"/>
              </a:buClr>
              <a:buFont typeface="Wingdings" pitchFamily="2" charset="2"/>
              <a:buChar char="ü"/>
            </a:pPr>
            <a:r>
              <a:rPr lang="en-GB" dirty="0"/>
              <a:t>Plan for removal/regular </a:t>
            </a:r>
            <a:r>
              <a:rPr lang="en-GB" dirty="0" smtClean="0"/>
              <a:t>changes.</a:t>
            </a:r>
            <a:endParaRPr lang="en-GB" dirty="0"/>
          </a:p>
          <a:p>
            <a:pPr algn="l" rtl="0">
              <a:lnSpc>
                <a:spcPct val="150000"/>
              </a:lnSpc>
              <a:buClr>
                <a:srgbClr val="C00000"/>
              </a:buClr>
              <a:buFont typeface="Wingdings" pitchFamily="2" charset="2"/>
              <a:buChar char="ü"/>
            </a:pPr>
            <a:r>
              <a:rPr lang="en-GB" dirty="0"/>
              <a:t>Deal with catheter </a:t>
            </a:r>
            <a:r>
              <a:rPr lang="en-GB" dirty="0" smtClean="0"/>
              <a:t>problems.</a:t>
            </a:r>
            <a:endParaRPr lang="en-GB" dirty="0"/>
          </a:p>
          <a:p>
            <a:pPr algn="l" rtl="0">
              <a:lnSpc>
                <a:spcPct val="90000"/>
              </a:lnSpc>
            </a:pPr>
            <a:endParaRPr lang="en-GB" dirty="0"/>
          </a:p>
        </p:txBody>
      </p:sp>
      <p:sp>
        <p:nvSpPr>
          <p:cNvPr id="20482" name="Rectangle 2"/>
          <p:cNvSpPr>
            <a:spLocks noGrp="1" noChangeArrowheads="1"/>
          </p:cNvSpPr>
          <p:nvPr>
            <p:ph type="title"/>
          </p:nvPr>
        </p:nvSpPr>
        <p:spPr>
          <a:xfrm>
            <a:off x="272480" y="260648"/>
            <a:ext cx="8957692" cy="648047"/>
          </a:xfrm>
        </p:spPr>
        <p:txBody>
          <a:bodyPr/>
          <a:lstStyle/>
          <a:p>
            <a:pPr rtl="0"/>
            <a:r>
              <a:rPr lang="en-GB" sz="3200" dirty="0">
                <a:solidFill>
                  <a:schemeClr val="tx1"/>
                </a:solidFill>
              </a:rPr>
              <a:t>Good Catheter </a:t>
            </a:r>
            <a:r>
              <a:rPr lang="en-GB" sz="3200" dirty="0" smtClean="0">
                <a:solidFill>
                  <a:schemeClr val="tx1"/>
                </a:solidFill>
              </a:rPr>
              <a:t>Care:</a:t>
            </a:r>
            <a:endParaRPr lang="en-GB" sz="3200" dirty="0">
              <a:solidFill>
                <a:schemeClr val="tx1"/>
              </a:solidFill>
            </a:endParaRPr>
          </a:p>
        </p:txBody>
      </p:sp>
      <p:pic>
        <p:nvPicPr>
          <p:cNvPr id="4098"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7216" y="260648"/>
            <a:ext cx="2124075" cy="1914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099"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540028" y="4471782"/>
            <a:ext cx="2838450" cy="2143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62" name="Rectangle 6"/>
          <p:cNvSpPr>
            <a:spLocks noGrp="1" noChangeArrowheads="1"/>
          </p:cNvSpPr>
          <p:nvPr>
            <p:ph idx="1"/>
          </p:nvPr>
        </p:nvSpPr>
        <p:spPr>
          <a:xfrm>
            <a:off x="128464" y="1124744"/>
            <a:ext cx="9488611" cy="5400599"/>
          </a:xfrm>
        </p:spPr>
        <p:txBody>
          <a:bodyPr/>
          <a:lstStyle/>
          <a:p>
            <a:pPr marL="357188" lvl="1" indent="-171450" algn="l" rtl="0">
              <a:buFontTx/>
              <a:buNone/>
            </a:pPr>
            <a:r>
              <a:rPr lang="en-GB" b="1" u="sng" dirty="0" smtClean="0"/>
              <a:t>Ideal catheter:</a:t>
            </a:r>
          </a:p>
          <a:p>
            <a:pPr marL="357188" lvl="1" indent="-171450" algn="l" rtl="0">
              <a:buFontTx/>
              <a:buNone/>
            </a:pPr>
            <a:endParaRPr lang="en-GB" b="1" u="sng" dirty="0"/>
          </a:p>
          <a:p>
            <a:pPr marL="1000125" lvl="2" indent="-457200" algn="l" rtl="0">
              <a:buFont typeface="+mj-lt"/>
              <a:buAutoNum type="arabicPeriod"/>
            </a:pPr>
            <a:r>
              <a:rPr lang="en-GB" sz="2000" b="1" dirty="0" smtClean="0"/>
              <a:t>Soft: </a:t>
            </a:r>
            <a:r>
              <a:rPr lang="en-GB" sz="2000" dirty="0" smtClean="0"/>
              <a:t>for comfort.</a:t>
            </a:r>
            <a:endParaRPr lang="en-GB" sz="2000" dirty="0"/>
          </a:p>
          <a:p>
            <a:pPr marL="1000125" lvl="2" indent="-457200" algn="l" rtl="0">
              <a:buFont typeface="+mj-lt"/>
              <a:buAutoNum type="arabicPeriod"/>
            </a:pPr>
            <a:r>
              <a:rPr lang="en-GB" sz="2000" b="1" dirty="0"/>
              <a:t>Sufficiently </a:t>
            </a:r>
            <a:r>
              <a:rPr lang="en-GB" sz="2000" b="1" dirty="0" smtClean="0"/>
              <a:t>firm: </a:t>
            </a:r>
            <a:r>
              <a:rPr lang="en-GB" sz="2000" dirty="0"/>
              <a:t>for easy insertion and maintaining lumen </a:t>
            </a:r>
            <a:r>
              <a:rPr lang="en-GB" sz="2000" dirty="0" smtClean="0"/>
              <a:t>patency.</a:t>
            </a:r>
            <a:endParaRPr lang="en-GB" sz="2000" dirty="0"/>
          </a:p>
          <a:p>
            <a:pPr marL="1000125" lvl="2" indent="-457200" algn="l" rtl="0">
              <a:buFont typeface="+mj-lt"/>
              <a:buAutoNum type="arabicPeriod"/>
            </a:pPr>
            <a:r>
              <a:rPr lang="en-GB" sz="2000" b="1" dirty="0"/>
              <a:t>Largest possible lumen </a:t>
            </a:r>
            <a:r>
              <a:rPr lang="en-GB" sz="2000" b="1" dirty="0" smtClean="0"/>
              <a:t>size: </a:t>
            </a:r>
            <a:r>
              <a:rPr lang="en-GB" sz="2000" dirty="0"/>
              <a:t>for the smallest possible external </a:t>
            </a:r>
            <a:r>
              <a:rPr lang="en-GB" sz="2000" dirty="0" smtClean="0"/>
              <a:t>diameter.</a:t>
            </a:r>
            <a:endParaRPr lang="en-GB" sz="2000" dirty="0"/>
          </a:p>
          <a:p>
            <a:pPr marL="1000125" lvl="2" indent="-457200" algn="l" rtl="0">
              <a:buFont typeface="+mj-lt"/>
              <a:buAutoNum type="arabicPeriod"/>
            </a:pPr>
            <a:r>
              <a:rPr lang="en-GB" sz="2000" b="1" dirty="0"/>
              <a:t>‘Elastic recoil’, </a:t>
            </a:r>
            <a:r>
              <a:rPr lang="en-GB" sz="2000" dirty="0"/>
              <a:t>so that balloon can be deflated to its original size.</a:t>
            </a:r>
          </a:p>
          <a:p>
            <a:pPr marL="1000125" lvl="2" indent="-457200" algn="l" rtl="0">
              <a:buFont typeface="+mj-lt"/>
              <a:buAutoNum type="arabicPeriod"/>
            </a:pPr>
            <a:r>
              <a:rPr lang="en-GB" sz="2000" b="1" dirty="0"/>
              <a:t>Causes minimal tissue </a:t>
            </a:r>
            <a:r>
              <a:rPr lang="en-GB" sz="2000" b="1" dirty="0" smtClean="0"/>
              <a:t>reaction.</a:t>
            </a:r>
            <a:endParaRPr lang="en-GB" sz="2000" b="1" dirty="0"/>
          </a:p>
          <a:p>
            <a:pPr marL="1000125" lvl="2" indent="-457200" algn="l" rtl="0">
              <a:buFont typeface="+mj-lt"/>
              <a:buAutoNum type="arabicPeriod"/>
            </a:pPr>
            <a:r>
              <a:rPr lang="en-GB" sz="2000" b="1" dirty="0"/>
              <a:t>Inhibits colonisation by </a:t>
            </a:r>
            <a:r>
              <a:rPr lang="en-GB" sz="2000" b="1" dirty="0" smtClean="0"/>
              <a:t>microorganisms.</a:t>
            </a:r>
            <a:endParaRPr lang="en-GB" sz="2000" b="1" dirty="0"/>
          </a:p>
          <a:p>
            <a:pPr marL="1000125" lvl="2" indent="-457200" algn="l" rtl="0">
              <a:buFont typeface="+mj-lt"/>
              <a:buAutoNum type="arabicPeriod"/>
            </a:pPr>
            <a:r>
              <a:rPr lang="en-GB" sz="2000" b="1" dirty="0"/>
              <a:t>Resists encrustation by mineral </a:t>
            </a:r>
            <a:r>
              <a:rPr lang="en-GB" sz="2000" b="1" dirty="0" smtClean="0"/>
              <a:t>deposits</a:t>
            </a:r>
            <a:r>
              <a:rPr lang="en-GB" sz="2000" dirty="0"/>
              <a:t>.</a:t>
            </a:r>
            <a:endParaRPr lang="en-GB" sz="2000" b="1" dirty="0"/>
          </a:p>
        </p:txBody>
      </p:sp>
      <p:sp>
        <p:nvSpPr>
          <p:cNvPr id="19458" name="Rectangle 2"/>
          <p:cNvSpPr>
            <a:spLocks noGrp="1" noChangeArrowheads="1"/>
          </p:cNvSpPr>
          <p:nvPr>
            <p:ph type="title"/>
          </p:nvPr>
        </p:nvSpPr>
        <p:spPr>
          <a:xfrm>
            <a:off x="560512" y="274639"/>
            <a:ext cx="8669213" cy="706090"/>
          </a:xfrm>
        </p:spPr>
        <p:txBody>
          <a:bodyPr/>
          <a:lstStyle/>
          <a:p>
            <a:pPr rtl="0"/>
            <a:r>
              <a:rPr lang="en-GB" sz="3200" dirty="0">
                <a:solidFill>
                  <a:schemeClr val="tx1"/>
                </a:solidFill>
                <a:effectLst/>
              </a:rPr>
              <a:t>Choosing the Right </a:t>
            </a:r>
            <a:r>
              <a:rPr lang="en-GB" sz="3200" dirty="0" smtClean="0">
                <a:solidFill>
                  <a:schemeClr val="tx1"/>
                </a:solidFill>
                <a:effectLst/>
              </a:rPr>
              <a:t>Catheter:</a:t>
            </a:r>
            <a:endParaRPr lang="en-GB" sz="3200" dirty="0">
              <a:solidFill>
                <a:schemeClr val="tx1"/>
              </a:solidFill>
              <a:effectLst/>
            </a:endParaRPr>
          </a:p>
        </p:txBody>
      </p:sp>
      <p:pic>
        <p:nvPicPr>
          <p:cNvPr id="5122"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73146" y="3717032"/>
            <a:ext cx="2808312"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7" name="Rectangle 3"/>
          <p:cNvSpPr>
            <a:spLocks noGrp="1" noChangeArrowheads="1"/>
          </p:cNvSpPr>
          <p:nvPr>
            <p:ph idx="1"/>
          </p:nvPr>
        </p:nvSpPr>
        <p:spPr>
          <a:xfrm>
            <a:off x="272481" y="692696"/>
            <a:ext cx="8568952" cy="3960440"/>
          </a:xfrm>
        </p:spPr>
        <p:txBody>
          <a:bodyPr/>
          <a:lstStyle/>
          <a:p>
            <a:pPr marL="0" indent="0" algn="l" rtl="0">
              <a:buNone/>
            </a:pPr>
            <a:r>
              <a:rPr lang="en-GB" b="1" dirty="0"/>
              <a:t>For each patient, you should consider the following: </a:t>
            </a:r>
          </a:p>
          <a:p>
            <a:pPr marL="822325" lvl="1" algn="l" rtl="0"/>
            <a:endParaRPr lang="en-GB" sz="2400" dirty="0"/>
          </a:p>
          <a:p>
            <a:pPr marL="936625" lvl="1" indent="-342900" algn="l" rtl="0">
              <a:buFont typeface="Wingdings" pitchFamily="2" charset="2"/>
              <a:buChar char="Ø"/>
            </a:pPr>
            <a:r>
              <a:rPr lang="en-GB" sz="2400" dirty="0" smtClean="0"/>
              <a:t>Material. </a:t>
            </a:r>
            <a:endParaRPr lang="en-GB" sz="2400" dirty="0"/>
          </a:p>
          <a:p>
            <a:pPr marL="936625" lvl="1" indent="-342900" algn="l" rtl="0">
              <a:buFont typeface="Wingdings" pitchFamily="2" charset="2"/>
              <a:buChar char="Ø"/>
            </a:pPr>
            <a:r>
              <a:rPr lang="en-GB" sz="2400" dirty="0"/>
              <a:t>Length of </a:t>
            </a:r>
            <a:r>
              <a:rPr lang="en-GB" sz="2400" dirty="0" smtClean="0"/>
              <a:t>catheter.</a:t>
            </a:r>
            <a:endParaRPr lang="en-GB" sz="2400" dirty="0"/>
          </a:p>
          <a:p>
            <a:pPr marL="936625" lvl="1" indent="-342900" algn="l" rtl="0">
              <a:buFont typeface="Wingdings" pitchFamily="2" charset="2"/>
              <a:buChar char="Ø"/>
            </a:pPr>
            <a:r>
              <a:rPr lang="en-GB" sz="2400" dirty="0" smtClean="0"/>
              <a:t>Balloon.</a:t>
            </a:r>
            <a:endParaRPr lang="en-GB" sz="2400" dirty="0"/>
          </a:p>
          <a:p>
            <a:pPr marL="936625" lvl="1" indent="-342900" algn="l" rtl="0">
              <a:buFont typeface="Wingdings" pitchFamily="2" charset="2"/>
              <a:buChar char="Ø"/>
            </a:pPr>
            <a:r>
              <a:rPr lang="en-GB" sz="2400" dirty="0"/>
              <a:t>C</a:t>
            </a:r>
            <a:r>
              <a:rPr lang="en-GB" sz="2400" dirty="0" smtClean="0"/>
              <a:t>atheter size.</a:t>
            </a:r>
            <a:endParaRPr lang="en-GB" sz="2400"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33120" y="1196752"/>
            <a:ext cx="3672408" cy="28083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76536" y="3861048"/>
            <a:ext cx="3888432" cy="273630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4.jpeg"/></Relationships>
</file>

<file path=ppt/theme/theme1.xml><?xml version="1.0" encoding="utf-8"?>
<a:theme xmlns:a="http://schemas.openxmlformats.org/drawingml/2006/main" name="blank">
  <a:themeElements>
    <a:clrScheme name="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blank">
      <a:majorFont>
        <a:latin typeface="BlissBold"/>
        <a:ea typeface=""/>
        <a:cs typeface=""/>
      </a:majorFont>
      <a:minorFont>
        <a:latin typeface="BlissRegular"/>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square" lIns="90488" tIns="44450" rIns="90488" bIns="4445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blank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blank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blank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blank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blank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blank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blank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ملتقى">
  <a:themeElements>
    <a:clrScheme name="ملتقى">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ملتقى">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ملتقى">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نسق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نسق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PowerPoint Skills Master</Template>
  <TotalTime>1908</TotalTime>
  <Pages>1</Pages>
  <Words>1684</Words>
  <Application>Microsoft Office PowerPoint</Application>
  <PresentationFormat>A4 Paper (210x297 mm)</PresentationFormat>
  <Paragraphs>231</Paragraphs>
  <Slides>32</Slides>
  <Notes>1</Notes>
  <HiddenSlides>0</HiddenSlides>
  <MMClips>0</MMClips>
  <ScaleCrop>false</ScaleCrop>
  <HeadingPairs>
    <vt:vector size="4" baseType="variant">
      <vt:variant>
        <vt:lpstr>نسق</vt:lpstr>
      </vt:variant>
      <vt:variant>
        <vt:i4>2</vt:i4>
      </vt:variant>
      <vt:variant>
        <vt:lpstr>عناوين الشرائح</vt:lpstr>
      </vt:variant>
      <vt:variant>
        <vt:i4>32</vt:i4>
      </vt:variant>
    </vt:vector>
  </HeadingPairs>
  <TitlesOfParts>
    <vt:vector size="34" baseType="lpstr">
      <vt:lpstr>blank</vt:lpstr>
      <vt:lpstr>ملتقى</vt:lpstr>
      <vt:lpstr>CATHETERIZATION AND CATHETER CARE  Fadi Jehad Zaben RN MSN IMET 2000, Ramallah  </vt:lpstr>
      <vt:lpstr>Overview:</vt:lpstr>
      <vt:lpstr>Catheterisation and Catheter Care:</vt:lpstr>
      <vt:lpstr>Catheter History:</vt:lpstr>
      <vt:lpstr>Indications for Catheterisation:</vt:lpstr>
      <vt:lpstr>Prevalence:</vt:lpstr>
      <vt:lpstr>Good Catheter Care:</vt:lpstr>
      <vt:lpstr>Choosing the Right Catheter:</vt:lpstr>
      <vt:lpstr>عرض تقديمي في PowerPoint</vt:lpstr>
      <vt:lpstr>Catheter Materials</vt:lpstr>
      <vt:lpstr>عرض تقديمي في PowerPoint</vt:lpstr>
      <vt:lpstr>عرض تقديمي في PowerPoint</vt:lpstr>
      <vt:lpstr>عرض تقديمي في PowerPoint</vt:lpstr>
      <vt:lpstr>Catheter Selection: Urethral</vt:lpstr>
      <vt:lpstr>عرض تقديمي في PowerPoint</vt:lpstr>
      <vt:lpstr>Urethral v Supra-pubic</vt:lpstr>
      <vt:lpstr>Catheter Drainage: Leg Bags</vt:lpstr>
      <vt:lpstr>Support</vt:lpstr>
      <vt:lpstr>Catheter Drainage: Bed Bags</vt:lpstr>
      <vt:lpstr>Catheter Valves:</vt:lpstr>
      <vt:lpstr>Catheter Valves:</vt:lpstr>
      <vt:lpstr>Advice to Patients/Carers:</vt:lpstr>
      <vt:lpstr>Plan for Removal:</vt:lpstr>
      <vt:lpstr>Catheter Problems:</vt:lpstr>
      <vt:lpstr>1. Kinked Tubing:</vt:lpstr>
      <vt:lpstr>2. Constipation:</vt:lpstr>
      <vt:lpstr>3. Occlusion of Drainage Eyes:</vt:lpstr>
      <vt:lpstr>4. Debris: Blockage</vt:lpstr>
      <vt:lpstr>5. Haematuria: </vt:lpstr>
      <vt:lpstr>6. Encrustation </vt:lpstr>
      <vt:lpstr>7. Infection</vt:lpstr>
      <vt:lpstr>عرض تقديمي في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Catheterisation &amp; Catheter Care</dc:title>
  <dc:subject>badge</dc:subject>
  <dc:creator>NEC</dc:creator>
  <cp:lastModifiedBy>Mohammad</cp:lastModifiedBy>
  <cp:revision>50</cp:revision>
  <cp:lastPrinted>1998-07-03T10:01:10Z</cp:lastPrinted>
  <dcterms:created xsi:type="dcterms:W3CDTF">2007-04-01T18:31:54Z</dcterms:created>
  <dcterms:modified xsi:type="dcterms:W3CDTF">2012-08-22T20:50:05Z</dcterms:modified>
</cp:coreProperties>
</file>