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91" r:id="rId5"/>
    <p:sldId id="258" r:id="rId6"/>
    <p:sldId id="261" r:id="rId7"/>
    <p:sldId id="260" r:id="rId8"/>
    <p:sldId id="294" r:id="rId9"/>
    <p:sldId id="262" r:id="rId10"/>
    <p:sldId id="289" r:id="rId11"/>
    <p:sldId id="270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6" r:id="rId21"/>
    <p:sldId id="272" r:id="rId22"/>
    <p:sldId id="273" r:id="rId23"/>
    <p:sldId id="276" r:id="rId24"/>
    <p:sldId id="275" r:id="rId25"/>
    <p:sldId id="274" r:id="rId26"/>
    <p:sldId id="282" r:id="rId27"/>
    <p:sldId id="281" r:id="rId28"/>
    <p:sldId id="280" r:id="rId29"/>
    <p:sldId id="279" r:id="rId30"/>
    <p:sldId id="290" r:id="rId31"/>
    <p:sldId id="278" r:id="rId32"/>
    <p:sldId id="277" r:id="rId33"/>
    <p:sldId id="283" r:id="rId34"/>
    <p:sldId id="285" r:id="rId35"/>
    <p:sldId id="284" r:id="rId36"/>
    <p:sldId id="288" r:id="rId37"/>
    <p:sldId id="297" r:id="rId38"/>
    <p:sldId id="292" r:id="rId39"/>
    <p:sldId id="293" r:id="rId40"/>
    <p:sldId id="295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3907F2-02AF-469B-8031-A591628A65CC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2E3ABF-3B77-4652-BBF2-4D75F1EFBE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24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7683E96-B67E-4E61-AF51-E2B11DA6191A}" type="slidenum">
              <a:rPr lang="en-US" sz="1200">
                <a:latin typeface="Arial" pitchFamily="34" charset="0"/>
              </a:rPr>
              <a:pPr eaLnBrk="1" hangingPunct="1"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02B59B1-F7BB-45B4-BD09-21C5E52733C7}" type="slidenum">
              <a:rPr lang="en-US" sz="1200">
                <a:latin typeface="Arial" pitchFamily="34" charset="0"/>
              </a:rPr>
              <a:pPr eaLnBrk="1" hangingPunct="1"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Go over kits and demonstrate procedure with students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3ABF-3B77-4652-BBF2-4D75F1EFBEF7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01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07CE96-8B80-4557-B24A-834C17F4B7E8}" type="slidenum">
              <a:rPr lang="en-GB"/>
              <a:pPr eaLnBrk="1" hangingPunct="1"/>
              <a:t>38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GB" i="1" smtClean="0"/>
              <a:t>A wave:</a:t>
            </a:r>
            <a:r>
              <a:rPr lang="en-GB" smtClean="0"/>
              <a:t> </a:t>
            </a:r>
            <a:r>
              <a:rPr lang="en-GB" i="1" smtClean="0"/>
              <a:t>right atrial contraction (P wave on the ECG)</a:t>
            </a:r>
            <a:r>
              <a:rPr lang="en-GB" smtClean="0"/>
              <a:t>If the A wave is elevated the patient may have right ventricular failure or tricuspid stenosis.</a:t>
            </a:r>
          </a:p>
          <a:p>
            <a:pPr lvl="1" eaLnBrk="1" hangingPunct="1"/>
            <a:r>
              <a:rPr lang="en-GB" i="1" smtClean="0"/>
              <a:t>C wave: tricuspid valve closure (follows QRS complex on the ECG).</a:t>
            </a:r>
          </a:p>
          <a:p>
            <a:pPr lvl="1" eaLnBrk="1" hangingPunct="1"/>
            <a:r>
              <a:rPr lang="en-GB" i="1" smtClean="0"/>
              <a:t>V wave: pressure generated to the right atrium during ventricular contraction, despite the tricuspid valve being closed (latter part of the T wave on the ECG)</a:t>
            </a: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24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56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910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5F20-2D9C-4771-965A-7C4C795A7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4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69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5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47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92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9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05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6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00C4-25BE-48FA-B9E0-BCE3624775D4}" type="datetimeFigureOut">
              <a:rPr lang="ar-SA" smtClean="0"/>
              <a:t>10/10/1433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AF9D-FDAD-461F-A8F7-477448BEE2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2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Central Venous Line (CVL) </a:t>
            </a:r>
            <a:br>
              <a:rPr lang="en-US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Central Venous Pressure (CVP) 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+mj-cs"/>
              </a:rPr>
              <a:t>Fadi Jehad Zaben RN MSN</a:t>
            </a:r>
          </a:p>
          <a:p>
            <a:r>
              <a:rPr lang="en-US" b="1" dirty="0" smtClean="0">
                <a:solidFill>
                  <a:schemeClr val="tx1"/>
                </a:solidFill>
                <a:cs typeface="+mj-cs"/>
              </a:rPr>
              <a:t>IMET2000, Ramallah</a:t>
            </a:r>
            <a:endParaRPr lang="ar-SA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159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/>
              <a:t>Factors </a:t>
            </a:r>
            <a:r>
              <a:rPr lang="en-US" sz="3600" b="1" dirty="0" smtClean="0"/>
              <a:t>Affecting </a:t>
            </a:r>
            <a:r>
              <a:rPr lang="en-US" sz="3600" b="1" dirty="0"/>
              <a:t>the </a:t>
            </a:r>
            <a:r>
              <a:rPr lang="en-US" sz="3600" b="1" dirty="0" smtClean="0"/>
              <a:t>CVP: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58011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Systemic </a:t>
            </a:r>
            <a:r>
              <a:rPr lang="en-US" dirty="0">
                <a:cs typeface="+mj-cs"/>
              </a:rPr>
              <a:t>vasodilatation and </a:t>
            </a:r>
            <a:r>
              <a:rPr lang="en-US" dirty="0" err="1" smtClean="0">
                <a:cs typeface="+mj-cs"/>
              </a:rPr>
              <a:t>hypovolaemia</a:t>
            </a:r>
            <a:r>
              <a:rPr lang="en-US" dirty="0" smtClean="0">
                <a:cs typeface="+mj-cs"/>
              </a:rPr>
              <a:t>, which </a:t>
            </a:r>
            <a:r>
              <a:rPr lang="en-US" dirty="0">
                <a:cs typeface="+mj-cs"/>
              </a:rPr>
              <a:t>leads to reduced venous return in </a:t>
            </a:r>
            <a:r>
              <a:rPr lang="en-US" dirty="0" smtClean="0">
                <a:cs typeface="+mj-cs"/>
              </a:rPr>
              <a:t>the vena </a:t>
            </a:r>
            <a:r>
              <a:rPr lang="en-US" dirty="0">
                <a:cs typeface="+mj-cs"/>
              </a:rPr>
              <a:t>cava and reduced RAP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Right </a:t>
            </a:r>
            <a:r>
              <a:rPr lang="en-US" dirty="0">
                <a:cs typeface="+mj-cs"/>
              </a:rPr>
              <a:t>ventricular dysfunction and pulmonary hypertension leads to </a:t>
            </a:r>
            <a:r>
              <a:rPr lang="en-US" dirty="0" smtClean="0">
                <a:cs typeface="+mj-cs"/>
              </a:rPr>
              <a:t>raise right </a:t>
            </a:r>
            <a:r>
              <a:rPr lang="en-US" dirty="0">
                <a:cs typeface="+mj-cs"/>
              </a:rPr>
              <a:t>atrial pressure, as does tricuspid and  pulmonary </a:t>
            </a:r>
            <a:r>
              <a:rPr lang="en-US" dirty="0" smtClean="0">
                <a:cs typeface="+mj-cs"/>
              </a:rPr>
              <a:t>stenosis.</a:t>
            </a:r>
          </a:p>
          <a:p>
            <a:pPr marL="0" indent="0" algn="l" rtl="0">
              <a:buNone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11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92211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Advantages Versus Disadvantages Of Sites </a:t>
            </a:r>
            <a:r>
              <a:rPr lang="en-US" sz="2400" b="1" dirty="0"/>
              <a:t>for insertion of </a:t>
            </a:r>
            <a:r>
              <a:rPr lang="en-US" sz="2400" b="1" dirty="0" smtClean="0"/>
              <a:t>CVL:</a:t>
            </a:r>
            <a:endParaRPr lang="ar-S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Continue……</a:t>
            </a:r>
            <a:endParaRPr lang="ar-S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Normal CVP </a:t>
            </a:r>
            <a:r>
              <a:rPr lang="en-US" b="1" dirty="0" smtClean="0"/>
              <a:t>Measurements: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3672408"/>
          </a:xfrm>
        </p:spPr>
        <p:txBody>
          <a:bodyPr/>
          <a:lstStyle/>
          <a:p>
            <a:pPr algn="l" rtl="0"/>
            <a:r>
              <a:rPr lang="en-US" dirty="0"/>
              <a:t>The normal CVP is between 5 – 10 cm of </a:t>
            </a:r>
            <a:r>
              <a:rPr lang="en-US" dirty="0" smtClean="0"/>
              <a:t>H2O or (2-5</a:t>
            </a:r>
            <a:r>
              <a:rPr lang="en-US" dirty="0"/>
              <a:t>) </a:t>
            </a:r>
            <a:r>
              <a:rPr lang="en-US" dirty="0" smtClean="0"/>
              <a:t>mmHg.</a:t>
            </a:r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increases 3 – 5 cm H2O when patient is being </a:t>
            </a:r>
            <a:r>
              <a:rPr lang="en-US" dirty="0" smtClean="0"/>
              <a:t>ventilated.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Increase of </a:t>
            </a:r>
            <a:r>
              <a:rPr lang="en-US" b="1" dirty="0" smtClean="0"/>
              <a:t>CVP: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CVP increased in the following conditions: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Over hydration.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Right-sided </a:t>
            </a:r>
            <a:r>
              <a:rPr lang="en-US" dirty="0"/>
              <a:t>heart </a:t>
            </a:r>
            <a:r>
              <a:rPr lang="en-US" dirty="0" smtClean="0"/>
              <a:t>failure.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Cardiac </a:t>
            </a:r>
            <a:r>
              <a:rPr lang="en-US" dirty="0" err="1" smtClean="0"/>
              <a:t>tamponade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Constrictive pericarditis.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Pulmonary hypertension.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Tricuspid </a:t>
            </a:r>
            <a:r>
              <a:rPr lang="en-US" dirty="0"/>
              <a:t>stenosis and </a:t>
            </a:r>
            <a:r>
              <a:rPr lang="en-US" dirty="0" smtClean="0"/>
              <a:t>regurgitation.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Stroke </a:t>
            </a:r>
            <a:r>
              <a:rPr lang="en-US" dirty="0"/>
              <a:t>volume is </a:t>
            </a:r>
            <a:r>
              <a:rPr lang="en-US" dirty="0" smtClean="0"/>
              <a:t>high.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CVP reading is </a:t>
            </a:r>
            <a:r>
              <a:rPr lang="en-US" b="1" dirty="0" smtClean="0"/>
              <a:t>High:</a:t>
            </a:r>
            <a:endParaRPr lang="ar-SA" b="1" dirty="0"/>
          </a:p>
        </p:txBody>
      </p:sp>
      <p:pic>
        <p:nvPicPr>
          <p:cNvPr id="1028" name="Picture 4" descr="[image[16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Decrease of </a:t>
            </a:r>
            <a:r>
              <a:rPr lang="en-US" b="1" dirty="0" smtClean="0"/>
              <a:t>CVP: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075240" cy="4176463"/>
          </a:xfrm>
        </p:spPr>
        <p:txBody>
          <a:bodyPr>
            <a:normAutofit/>
          </a:bodyPr>
          <a:lstStyle/>
          <a:p>
            <a:pPr algn="l" rtl="0">
              <a:buBlip>
                <a:blip r:embed="rId2"/>
              </a:buBlip>
            </a:pPr>
            <a:r>
              <a:rPr lang="en-US" dirty="0" err="1" smtClean="0"/>
              <a:t>Hypovolemia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Decreased </a:t>
            </a:r>
            <a:r>
              <a:rPr lang="en-US" dirty="0"/>
              <a:t>venous </a:t>
            </a:r>
            <a:r>
              <a:rPr lang="en-US" dirty="0" smtClean="0"/>
              <a:t>return.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Excessive </a:t>
            </a:r>
            <a:r>
              <a:rPr lang="en-US" dirty="0" err="1"/>
              <a:t>veno</a:t>
            </a:r>
            <a:r>
              <a:rPr lang="en-US" dirty="0"/>
              <a:t> or </a:t>
            </a:r>
            <a:r>
              <a:rPr lang="en-US" dirty="0" smtClean="0"/>
              <a:t>vasodilation.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Shock.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If </a:t>
            </a:r>
            <a:r>
              <a:rPr lang="en-US" dirty="0"/>
              <a:t>the measure is less than 5 cm water that mean that the circulating volume is decrease.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3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CVP </a:t>
            </a:r>
            <a:r>
              <a:rPr lang="en-US" b="1" dirty="0"/>
              <a:t>reading is </a:t>
            </a:r>
            <a:r>
              <a:rPr lang="en-US" b="1" dirty="0" smtClean="0"/>
              <a:t>Low? </a:t>
            </a:r>
            <a:endParaRPr lang="ar-SA" b="1" dirty="0"/>
          </a:p>
        </p:txBody>
      </p:sp>
      <p:pic>
        <p:nvPicPr>
          <p:cNvPr id="2050" name="Picture 2" descr="[image[20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888" y="353842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CVL Insertion: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816424"/>
          </a:xfrm>
        </p:spPr>
        <p:txBody>
          <a:bodyPr/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cs typeface="+mj-cs"/>
              </a:rPr>
              <a:t>Equipment.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cs typeface="+mj-cs"/>
              </a:rPr>
              <a:t>Patient position.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cs typeface="+mj-cs"/>
              </a:rPr>
              <a:t>Procedure.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cs typeface="+mj-cs"/>
              </a:rPr>
              <a:t>After insertion.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35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Equipment: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Sterile </a:t>
            </a:r>
            <a:r>
              <a:rPr lang="en-US" dirty="0"/>
              <a:t>gloves, gown, suture </a:t>
            </a:r>
            <a:r>
              <a:rPr lang="en-US" dirty="0" smtClean="0"/>
              <a:t>pack.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Iodine </a:t>
            </a:r>
            <a:r>
              <a:rPr lang="en-US" dirty="0"/>
              <a:t>solution.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10 </a:t>
            </a:r>
            <a:r>
              <a:rPr lang="en-US" dirty="0"/>
              <a:t>ml syringe, 2% </a:t>
            </a:r>
            <a:r>
              <a:rPr lang="en-US" dirty="0" err="1"/>
              <a:t>lidocaine</a:t>
            </a:r>
            <a:r>
              <a:rPr lang="en-US" dirty="0"/>
              <a:t>, 10 ml N.S.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Catheter </a:t>
            </a:r>
            <a:r>
              <a:rPr lang="en-US" dirty="0"/>
              <a:t>special size.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H2O manometer.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Flush </a:t>
            </a:r>
            <a:r>
              <a:rPr lang="en-US" dirty="0"/>
              <a:t>solution with complete CVP line.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Dressing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Learning Outcomes: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Describe the sites of central venous catheterization.</a:t>
            </a:r>
          </a:p>
          <a:p>
            <a:pPr algn="l" rtl="0"/>
            <a:r>
              <a:rPr lang="en-US" dirty="0" smtClean="0"/>
              <a:t>Understand why central venous pressure monitoring is performed.</a:t>
            </a:r>
          </a:p>
          <a:p>
            <a:pPr algn="l" rtl="0"/>
            <a:r>
              <a:rPr lang="en-US" dirty="0" smtClean="0"/>
              <a:t>Demonstrate how to perform central venous pressure monitoring using a manometer and a transducer.</a:t>
            </a:r>
          </a:p>
          <a:p>
            <a:pPr algn="l" rtl="0"/>
            <a:r>
              <a:rPr lang="en-US" dirty="0" smtClean="0"/>
              <a:t>State normal parameters for CVP.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05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Catheterization Kits</a:t>
            </a:r>
          </a:p>
        </p:txBody>
      </p:sp>
      <p:pic>
        <p:nvPicPr>
          <p:cNvPr id="25603" name="Picture 7" descr="triple-lu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966792" cy="4040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Patient </a:t>
            </a:r>
            <a:r>
              <a:rPr lang="en-US" b="1" dirty="0" smtClean="0"/>
              <a:t>Position</a:t>
            </a:r>
            <a:r>
              <a:rPr lang="en-US" b="1" dirty="0"/>
              <a:t>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2859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>
                <a:cs typeface="+mj-cs"/>
              </a:rPr>
              <a:t>Patient is moved to the side of the bed so physician would not lean </a:t>
            </a:r>
            <a:r>
              <a:rPr lang="en-US" dirty="0" smtClean="0">
                <a:cs typeface="+mj-cs"/>
              </a:rPr>
              <a:t>over.</a:t>
            </a:r>
            <a:endParaRPr lang="en-US" dirty="0"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The </a:t>
            </a:r>
            <a:r>
              <a:rPr lang="en-US" dirty="0">
                <a:cs typeface="+mj-cs"/>
              </a:rPr>
              <a:t>bed is high enough so physician would not have to stoop </a:t>
            </a:r>
            <a:r>
              <a:rPr lang="en-US" dirty="0" smtClean="0">
                <a:cs typeface="+mj-cs"/>
              </a:rPr>
              <a:t>over.</a:t>
            </a:r>
            <a:endParaRPr lang="en-US" dirty="0"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Patient </a:t>
            </a:r>
            <a:r>
              <a:rPr lang="en-US" dirty="0">
                <a:cs typeface="+mj-cs"/>
              </a:rPr>
              <a:t>should be flat without a pillow, </a:t>
            </a:r>
            <a:r>
              <a:rPr lang="en-US" dirty="0" err="1">
                <a:cs typeface="+mj-cs"/>
              </a:rPr>
              <a:t>Trendelenburg</a:t>
            </a:r>
            <a:r>
              <a:rPr lang="en-US" dirty="0">
                <a:cs typeface="+mj-cs"/>
              </a:rPr>
              <a:t> position if patient is </a:t>
            </a:r>
            <a:r>
              <a:rPr lang="en-US" dirty="0" smtClean="0">
                <a:cs typeface="+mj-cs"/>
              </a:rPr>
              <a:t>hypovolemic.</a:t>
            </a:r>
            <a:endParaRPr lang="en-US" dirty="0"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The </a:t>
            </a:r>
            <a:r>
              <a:rPr lang="en-US" dirty="0">
                <a:cs typeface="+mj-cs"/>
              </a:rPr>
              <a:t>head is turned away from the side of the </a:t>
            </a:r>
            <a:r>
              <a:rPr lang="en-US" dirty="0" smtClean="0">
                <a:cs typeface="+mj-cs"/>
              </a:rPr>
              <a:t>procedure.</a:t>
            </a:r>
            <a:endParaRPr lang="en-US" dirty="0"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cs typeface="+mj-cs"/>
              </a:rPr>
              <a:t>Wrist </a:t>
            </a:r>
            <a:r>
              <a:rPr lang="en-US" dirty="0">
                <a:cs typeface="+mj-cs"/>
              </a:rPr>
              <a:t>restraints if </a:t>
            </a:r>
            <a:r>
              <a:rPr lang="en-US" dirty="0" smtClean="0">
                <a:cs typeface="+mj-cs"/>
              </a:rPr>
              <a:t>necessary.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72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Procedure: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/>
              <a:t>Skin </a:t>
            </a:r>
            <a:r>
              <a:rPr lang="en-US" b="1" dirty="0"/>
              <a:t>preparation:</a:t>
            </a:r>
          </a:p>
          <a:p>
            <a:pPr algn="l" rtl="0"/>
            <a:r>
              <a:rPr lang="en-US" dirty="0" smtClean="0"/>
              <a:t>Prepare </a:t>
            </a:r>
            <a:r>
              <a:rPr lang="en-US" dirty="0"/>
              <a:t>before putting sterile gloves</a:t>
            </a:r>
          </a:p>
          <a:p>
            <a:pPr algn="l" rtl="0"/>
            <a:r>
              <a:rPr lang="en-US" dirty="0" smtClean="0"/>
              <a:t>Allow </a:t>
            </a:r>
            <a:r>
              <a:rPr lang="en-US" dirty="0"/>
              <a:t>time for the sterilizing agent to dry</a:t>
            </a:r>
          </a:p>
          <a:p>
            <a:pPr marL="0" indent="0" algn="l" rtl="0">
              <a:buNone/>
            </a:pPr>
            <a:r>
              <a:rPr lang="en-US" b="1" dirty="0" smtClean="0"/>
              <a:t>Drape</a:t>
            </a:r>
            <a:r>
              <a:rPr lang="en-US" b="1" dirty="0"/>
              <a:t>:</a:t>
            </a:r>
          </a:p>
          <a:p>
            <a:pPr algn="l" rtl="0"/>
            <a:r>
              <a:rPr lang="en-US" dirty="0" smtClean="0"/>
              <a:t>Large </a:t>
            </a:r>
            <a:r>
              <a:rPr lang="en-US" dirty="0"/>
              <a:t>enough  and Handed sterilely by the </a:t>
            </a:r>
            <a:r>
              <a:rPr lang="en-US" dirty="0" smtClean="0"/>
              <a:t>assistant.</a:t>
            </a:r>
            <a:endParaRPr lang="en-US" dirty="0"/>
          </a:p>
          <a:p>
            <a:pPr algn="l" rtl="0"/>
            <a:r>
              <a:rPr lang="en-US" dirty="0" smtClean="0"/>
              <a:t>Hole </a:t>
            </a:r>
            <a:r>
              <a:rPr lang="en-US" dirty="0"/>
              <a:t>in the area of </a:t>
            </a:r>
            <a:r>
              <a:rPr lang="en-US" dirty="0" smtClean="0"/>
              <a:t>placement.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 smtClean="0"/>
              <a:t>Prepare </a:t>
            </a:r>
            <a:r>
              <a:rPr lang="en-US" b="1" dirty="0"/>
              <a:t>the tray:</a:t>
            </a:r>
          </a:p>
          <a:p>
            <a:pPr algn="l" rtl="0"/>
            <a:r>
              <a:rPr lang="en-US" dirty="0" smtClean="0"/>
              <a:t>Prepare </a:t>
            </a:r>
            <a:r>
              <a:rPr lang="en-US" dirty="0"/>
              <a:t>the equipment before </a:t>
            </a:r>
            <a:r>
              <a:rPr lang="en-US" dirty="0" smtClean="0"/>
              <a:t>starting.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 smtClean="0"/>
              <a:t>Anesthesia</a:t>
            </a:r>
            <a:r>
              <a:rPr lang="en-US" b="1" dirty="0"/>
              <a:t>:</a:t>
            </a:r>
          </a:p>
          <a:p>
            <a:pPr algn="l" rtl="0"/>
            <a:r>
              <a:rPr lang="en-US" dirty="0" smtClean="0"/>
              <a:t>Use </a:t>
            </a:r>
            <a:r>
              <a:rPr lang="en-US" dirty="0"/>
              <a:t>local anesthesia with </a:t>
            </a:r>
            <a:r>
              <a:rPr lang="en-US" dirty="0" err="1" smtClean="0"/>
              <a:t>lidocaine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Nursing Role After CVL Insertion: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cs typeface="+mj-cs"/>
              </a:rPr>
              <a:t>Dispose </a:t>
            </a:r>
            <a:r>
              <a:rPr lang="en-US" dirty="0">
                <a:cs typeface="+mj-cs"/>
              </a:rPr>
              <a:t>all </a:t>
            </a:r>
            <a:r>
              <a:rPr lang="en-US" dirty="0" smtClean="0">
                <a:cs typeface="+mj-cs"/>
              </a:rPr>
              <a:t>sharps.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Place </a:t>
            </a:r>
            <a:r>
              <a:rPr lang="en-US" dirty="0">
                <a:cs typeface="+mj-cs"/>
              </a:rPr>
              <a:t>an occlusive sterile </a:t>
            </a:r>
            <a:r>
              <a:rPr lang="en-US" dirty="0" smtClean="0">
                <a:cs typeface="+mj-cs"/>
              </a:rPr>
              <a:t>dressing.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Flush </a:t>
            </a:r>
            <a:r>
              <a:rPr lang="en-US" dirty="0">
                <a:cs typeface="+mj-cs"/>
              </a:rPr>
              <a:t>lumens to maintain </a:t>
            </a:r>
            <a:r>
              <a:rPr lang="en-US" dirty="0" smtClean="0">
                <a:cs typeface="+mj-cs"/>
              </a:rPr>
              <a:t>patency.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Obtain </a:t>
            </a:r>
            <a:r>
              <a:rPr lang="en-US" dirty="0">
                <a:cs typeface="+mj-cs"/>
              </a:rPr>
              <a:t>a chest x-ray (ask for order if physician doesn’t mention it</a:t>
            </a:r>
            <a:r>
              <a:rPr lang="en-US" dirty="0" smtClean="0">
                <a:cs typeface="+mj-cs"/>
              </a:rPr>
              <a:t>).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Monitor </a:t>
            </a:r>
            <a:r>
              <a:rPr lang="en-US" dirty="0">
                <a:cs typeface="+mj-cs"/>
              </a:rPr>
              <a:t>site for </a:t>
            </a:r>
            <a:r>
              <a:rPr lang="en-US" dirty="0" smtClean="0">
                <a:cs typeface="+mj-cs"/>
              </a:rPr>
              <a:t>bleeding.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Assess </a:t>
            </a:r>
            <a:r>
              <a:rPr lang="en-US" dirty="0">
                <a:cs typeface="+mj-cs"/>
              </a:rPr>
              <a:t>breath </a:t>
            </a:r>
            <a:r>
              <a:rPr lang="en-US" dirty="0" smtClean="0">
                <a:cs typeface="+mj-cs"/>
              </a:rPr>
              <a:t>sounds.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Assess circulation.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Assess </a:t>
            </a:r>
            <a:r>
              <a:rPr lang="en-US" dirty="0">
                <a:cs typeface="+mj-cs"/>
              </a:rPr>
              <a:t>for </a:t>
            </a:r>
            <a:r>
              <a:rPr lang="en-US" dirty="0" smtClean="0">
                <a:cs typeface="+mj-cs"/>
              </a:rPr>
              <a:t>hematoma.</a:t>
            </a:r>
            <a:endParaRPr lang="en-US" dirty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Document </a:t>
            </a:r>
            <a:r>
              <a:rPr lang="en-US" dirty="0">
                <a:cs typeface="+mj-cs"/>
              </a:rPr>
              <a:t>insertion, site, dressing and </a:t>
            </a:r>
            <a:r>
              <a:rPr lang="en-US" dirty="0" smtClean="0">
                <a:cs typeface="+mj-cs"/>
              </a:rPr>
              <a:t>flushing.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41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3183" y="5589240"/>
            <a:ext cx="8229600" cy="648072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Chest X-ray and CVL</a:t>
            </a:r>
            <a:endParaRPr lang="ar-S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5"/>
            <a:ext cx="7056785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/>
              <a:t>USING THE CENTRAL </a:t>
            </a:r>
            <a:r>
              <a:rPr lang="en-US" sz="3200" b="1" dirty="0" smtClean="0"/>
              <a:t>LINE:</a:t>
            </a:r>
            <a:endParaRPr lang="ar-SA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579296" cy="547260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Flush </a:t>
            </a:r>
            <a:r>
              <a:rPr lang="en-US" dirty="0"/>
              <a:t>q shift, before and after use with </a:t>
            </a:r>
            <a:r>
              <a:rPr lang="en-US" dirty="0" smtClean="0"/>
              <a:t>NS.</a:t>
            </a:r>
          </a:p>
          <a:p>
            <a:pPr algn="l" rtl="0"/>
            <a:r>
              <a:rPr lang="en-US" dirty="0" smtClean="0"/>
              <a:t>Some </a:t>
            </a:r>
            <a:r>
              <a:rPr lang="en-US" dirty="0"/>
              <a:t>places also require heparin </a:t>
            </a:r>
            <a:r>
              <a:rPr lang="en-US" dirty="0" smtClean="0"/>
              <a:t>flush.</a:t>
            </a:r>
            <a:endParaRPr lang="en-US" dirty="0"/>
          </a:p>
          <a:p>
            <a:pPr algn="l" rtl="0"/>
            <a:r>
              <a:rPr lang="en-US" dirty="0" smtClean="0"/>
              <a:t>Close </a:t>
            </a:r>
            <a:r>
              <a:rPr lang="en-US" dirty="0"/>
              <a:t>clamps when not is </a:t>
            </a:r>
            <a:r>
              <a:rPr lang="en-US" dirty="0" smtClean="0"/>
              <a:t>use.</a:t>
            </a:r>
            <a:endParaRPr lang="en-US" dirty="0"/>
          </a:p>
          <a:p>
            <a:pPr algn="l" rtl="0"/>
            <a:r>
              <a:rPr lang="en-US" dirty="0" smtClean="0"/>
              <a:t>Dressing </a:t>
            </a:r>
            <a:r>
              <a:rPr lang="en-US" dirty="0"/>
              <a:t>is usually changed every </a:t>
            </a:r>
            <a:r>
              <a:rPr lang="en-US" dirty="0" smtClean="0"/>
              <a:t>days.</a:t>
            </a:r>
            <a:endParaRPr lang="en-US" dirty="0"/>
          </a:p>
          <a:p>
            <a:pPr algn="l" rtl="0"/>
            <a:r>
              <a:rPr lang="en-US" dirty="0" smtClean="0"/>
              <a:t>Line </a:t>
            </a:r>
            <a:r>
              <a:rPr lang="en-US" dirty="0"/>
              <a:t>can be used for blood drawing </a:t>
            </a:r>
            <a:r>
              <a:rPr lang="en-US" dirty="0" smtClean="0"/>
              <a:t>–withdraw </a:t>
            </a:r>
            <a:r>
              <a:rPr lang="en-US" dirty="0"/>
              <a:t>and waste 10 cc, then withdraw blood for </a:t>
            </a:r>
            <a:r>
              <a:rPr lang="en-US" dirty="0" smtClean="0"/>
              <a:t>samples.</a:t>
            </a:r>
            <a:endParaRPr lang="en-US" dirty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port becomes clotted, do not use </a:t>
            </a:r>
            <a:r>
              <a:rPr lang="en-US" dirty="0" smtClean="0"/>
              <a:t>– sometimes ports </a:t>
            </a:r>
            <a:r>
              <a:rPr lang="en-US" dirty="0"/>
              <a:t>can be opened </a:t>
            </a:r>
            <a:r>
              <a:rPr lang="en-US" dirty="0" smtClean="0"/>
              <a:t>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90066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Immediately  Complications of Insertion CVL: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>
                <a:cs typeface="+mj-cs"/>
              </a:rPr>
              <a:t>Hemothorax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cs typeface="+mj-cs"/>
              </a:rPr>
              <a:t>Pneumothorax (most common).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Bleeding: </a:t>
            </a:r>
            <a:r>
              <a:rPr lang="en-US" dirty="0">
                <a:cs typeface="+mj-cs"/>
              </a:rPr>
              <a:t>More common in patients with  </a:t>
            </a:r>
            <a:r>
              <a:rPr lang="en-US" dirty="0" err="1">
                <a:cs typeface="+mj-cs"/>
              </a:rPr>
              <a:t>coagulopathy“easily</a:t>
            </a:r>
            <a:r>
              <a:rPr lang="en-US" dirty="0">
                <a:cs typeface="+mj-cs"/>
              </a:rPr>
              <a:t> control femoral</a:t>
            </a:r>
            <a:r>
              <a:rPr lang="en-US" dirty="0" smtClean="0">
                <a:cs typeface="+mj-cs"/>
              </a:rPr>
              <a:t>”.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Arterial puncture.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Vessel </a:t>
            </a:r>
            <a:r>
              <a:rPr lang="en-US" dirty="0">
                <a:cs typeface="+mj-cs"/>
              </a:rPr>
              <a:t>erosion: Large vessel perforation “Dialysis</a:t>
            </a:r>
            <a:r>
              <a:rPr lang="en-US" dirty="0" smtClean="0">
                <a:cs typeface="+mj-cs"/>
              </a:rPr>
              <a:t>”.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Nerve Injury.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Dysrhythmias.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Catheter </a:t>
            </a:r>
            <a:r>
              <a:rPr lang="en-US" dirty="0" err="1" smtClean="0">
                <a:cs typeface="+mj-cs"/>
              </a:rPr>
              <a:t>malplacement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Embolus.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Cardiac </a:t>
            </a:r>
            <a:r>
              <a:rPr lang="en-US" dirty="0" err="1" smtClean="0">
                <a:cs typeface="+mj-cs"/>
              </a:rPr>
              <a:t>tamponade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198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Delayed </a:t>
            </a:r>
            <a:r>
              <a:rPr lang="en-US" b="1" dirty="0" smtClean="0"/>
              <a:t>Complications: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Dysrhythmias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cs typeface="+mj-cs"/>
              </a:rPr>
              <a:t>Infection </a:t>
            </a:r>
            <a:r>
              <a:rPr lang="en-US" b="1" dirty="0">
                <a:cs typeface="+mj-cs"/>
              </a:rPr>
              <a:t>“Late, Femoral &gt; IJ &gt; </a:t>
            </a:r>
            <a:r>
              <a:rPr lang="en-US" b="1" dirty="0" err="1" smtClean="0">
                <a:cs typeface="+mj-cs"/>
              </a:rPr>
              <a:t>subclavian</a:t>
            </a:r>
            <a:r>
              <a:rPr lang="en-US" b="1" dirty="0" smtClean="0">
                <a:cs typeface="+mj-cs"/>
              </a:rPr>
              <a:t>”</a:t>
            </a:r>
            <a:endParaRPr lang="en-US" b="1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Catheter </a:t>
            </a:r>
            <a:r>
              <a:rPr lang="en-US" dirty="0" err="1" smtClean="0">
                <a:cs typeface="+mj-cs"/>
              </a:rPr>
              <a:t>malplacement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Vessel erosion.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Embolus.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Cardiac </a:t>
            </a:r>
            <a:r>
              <a:rPr lang="en-US" dirty="0" err="1" smtClean="0">
                <a:cs typeface="+mj-cs"/>
              </a:rPr>
              <a:t>tamponade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cs typeface="+mj-cs"/>
              </a:rPr>
              <a:t>Thrombosis.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7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/>
              <a:t>Measuring </a:t>
            </a:r>
            <a:r>
              <a:rPr lang="en-US" sz="3600" b="1" dirty="0" smtClean="0"/>
              <a:t>CVP: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908720"/>
            <a:ext cx="6840760" cy="34563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cs typeface="+mj-cs"/>
              </a:rPr>
              <a:t>There are two methods of CVP </a:t>
            </a:r>
            <a:r>
              <a:rPr lang="en-US" sz="2800" dirty="0" smtClean="0">
                <a:cs typeface="+mj-cs"/>
              </a:rPr>
              <a:t>monitoring:</a:t>
            </a:r>
          </a:p>
          <a:p>
            <a:pPr algn="l" rtl="0"/>
            <a:r>
              <a:rPr lang="en-US" sz="2800" b="1" dirty="0" smtClean="0">
                <a:cs typeface="+mj-cs"/>
              </a:rPr>
              <a:t>Manometer system: </a:t>
            </a:r>
            <a:r>
              <a:rPr lang="en-US" sz="2800" dirty="0" smtClean="0">
                <a:cs typeface="+mj-cs"/>
              </a:rPr>
              <a:t>enables </a:t>
            </a:r>
            <a:r>
              <a:rPr lang="en-US" sz="2800" dirty="0">
                <a:cs typeface="+mj-cs"/>
              </a:rPr>
              <a:t>intermittent readings and is less accurate than the transducer </a:t>
            </a:r>
            <a:r>
              <a:rPr lang="en-US" sz="2800" dirty="0" smtClean="0">
                <a:cs typeface="+mj-cs"/>
              </a:rPr>
              <a:t>system</a:t>
            </a:r>
          </a:p>
          <a:p>
            <a:pPr algn="l" rtl="0"/>
            <a:r>
              <a:rPr lang="en-US" sz="2800" b="1" dirty="0" smtClean="0">
                <a:cs typeface="+mj-cs"/>
              </a:rPr>
              <a:t>Transducer system: </a:t>
            </a:r>
            <a:r>
              <a:rPr lang="en-US" sz="2800" dirty="0" smtClean="0">
                <a:cs typeface="+mj-cs"/>
              </a:rPr>
              <a:t>enables </a:t>
            </a:r>
            <a:r>
              <a:rPr lang="en-US" sz="2800" dirty="0">
                <a:cs typeface="+mj-cs"/>
              </a:rPr>
              <a:t>continuous readings which are displayed on a monitor.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2304256" cy="22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1068"/>
            <a:ext cx="20933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248472" cy="255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CVP System:</a:t>
            </a:r>
            <a:endParaRPr lang="ar-SA" sz="3200" b="1" dirty="0"/>
          </a:p>
        </p:txBody>
      </p:sp>
      <p:pic>
        <p:nvPicPr>
          <p:cNvPr id="4098" name="Picture 2" descr="[image[30]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Introduction: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central venous pressure reflects the right atrial pressure (RAP) and is similar to measuring the JVP clinically.</a:t>
            </a:r>
          </a:p>
          <a:p>
            <a:pPr algn="l" rtl="0"/>
            <a:r>
              <a:rPr lang="en-US" dirty="0" smtClean="0"/>
              <a:t>Central venous pressure measurement is often associated with intensive and critical care settings.</a:t>
            </a:r>
          </a:p>
          <a:p>
            <a:pPr algn="l" rtl="0"/>
            <a:r>
              <a:rPr lang="en-US" dirty="0" smtClean="0"/>
              <a:t>Circulating blood flows into the right atrium via the inferior and superior vena cava. The pressure in the right atrium is known as</a:t>
            </a:r>
            <a:r>
              <a:rPr lang="en-US" b="1" dirty="0" smtClean="0"/>
              <a:t> central venous pressure (CVP).</a:t>
            </a:r>
          </a:p>
          <a:p>
            <a:pPr algn="l" rtl="0"/>
            <a:r>
              <a:rPr lang="en-US" dirty="0" smtClean="0"/>
              <a:t>Critically ill unstable patients may need hourly measurements of CVP.</a:t>
            </a:r>
          </a:p>
        </p:txBody>
      </p:sp>
    </p:spTree>
    <p:extLst>
      <p:ext uri="{BB962C8B-B14F-4D97-AF65-F5344CB8AC3E}">
        <p14:creationId xmlns:p14="http://schemas.microsoft.com/office/powerpoint/2010/main" val="38136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73616" cy="648072"/>
          </a:xfrm>
        </p:spPr>
        <p:txBody>
          <a:bodyPr/>
          <a:lstStyle/>
          <a:p>
            <a:pPr algn="l" rtl="0" eaLnBrk="1" hangingPunct="1"/>
            <a:r>
              <a:rPr lang="en-US" sz="3600" b="1" dirty="0" err="1" smtClean="0">
                <a:latin typeface="Comic Sans MS" pitchFamily="66" charset="0"/>
              </a:rPr>
              <a:t>Phlebostatic</a:t>
            </a:r>
            <a:r>
              <a:rPr lang="en-US" sz="3600" b="1" dirty="0" smtClean="0">
                <a:latin typeface="Comic Sans MS" pitchFamily="66" charset="0"/>
              </a:rPr>
              <a:t> Axis: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4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intercostal space, mid-axillary line</a:t>
            </a:r>
          </a:p>
          <a:p>
            <a:pPr algn="l" rtl="0" eaLnBrk="1" hangingPunct="1"/>
            <a:endParaRPr lang="en-US" sz="2800" dirty="0" smtClean="0">
              <a:latin typeface="Comic Sans MS" pitchFamily="66" charset="0"/>
            </a:endParaRP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Level of the atria</a:t>
            </a:r>
          </a:p>
        </p:txBody>
      </p:sp>
      <p:pic>
        <p:nvPicPr>
          <p:cNvPr id="16389" name="Picture 4" descr="phleb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33333"/>
          <a:stretch>
            <a:fillRect/>
          </a:stretch>
        </p:blipFill>
        <p:spPr>
          <a:xfrm>
            <a:off x="2286000" y="3352800"/>
            <a:ext cx="4648200" cy="2789238"/>
          </a:xfrm>
        </p:spPr>
      </p:pic>
    </p:spTree>
    <p:extLst>
      <p:ext uri="{BB962C8B-B14F-4D97-AF65-F5344CB8AC3E}">
        <p14:creationId xmlns:p14="http://schemas.microsoft.com/office/powerpoint/2010/main" val="17409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CVP Measurement:</a:t>
            </a:r>
            <a:endParaRPr lang="ar-SA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Line up the manometer arm </a:t>
            </a:r>
            <a:r>
              <a:rPr lang="en-US" dirty="0" smtClean="0"/>
              <a:t>with</a:t>
            </a:r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 err="1"/>
              <a:t>phlebostaticaxis</a:t>
            </a:r>
            <a:r>
              <a:rPr lang="en-US" dirty="0"/>
              <a:t> ensuring that </a:t>
            </a:r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bubble is between the two </a:t>
            </a:r>
            <a:r>
              <a:rPr lang="en-US" dirty="0" smtClean="0"/>
              <a:t>lines</a:t>
            </a:r>
          </a:p>
          <a:p>
            <a:pPr marL="0" indent="0" algn="l" rtl="0">
              <a:buNone/>
            </a:pPr>
            <a:r>
              <a:rPr lang="en-US" dirty="0" smtClean="0"/>
              <a:t>of </a:t>
            </a:r>
            <a:r>
              <a:rPr lang="en-US" dirty="0"/>
              <a:t>the spirit </a:t>
            </a:r>
            <a:r>
              <a:rPr lang="en-US" dirty="0" smtClean="0"/>
              <a:t>level.</a:t>
            </a:r>
          </a:p>
          <a:p>
            <a:pPr marL="0" indent="0" algn="l" rtl="0">
              <a:buNone/>
            </a:pPr>
            <a:r>
              <a:rPr lang="en-US" dirty="0" smtClean="0"/>
              <a:t>2. Move </a:t>
            </a:r>
            <a:r>
              <a:rPr lang="en-US" dirty="0"/>
              <a:t>the manometer scale up </a:t>
            </a:r>
            <a:r>
              <a:rPr lang="en-US" dirty="0" smtClean="0"/>
              <a:t>and</a:t>
            </a:r>
          </a:p>
          <a:p>
            <a:pPr marL="0" indent="0" algn="l" rtl="0">
              <a:buNone/>
            </a:pPr>
            <a:r>
              <a:rPr lang="en-US" dirty="0" smtClean="0"/>
              <a:t>down </a:t>
            </a:r>
            <a:r>
              <a:rPr lang="en-US" dirty="0"/>
              <a:t>to allow the bubble to be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aligned </a:t>
            </a:r>
            <a:r>
              <a:rPr lang="en-US" dirty="0"/>
              <a:t>with zero on the scale.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This </a:t>
            </a:r>
            <a:r>
              <a:rPr lang="en-US" dirty="0"/>
              <a:t>is referred to as 'zeroing the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manometer'.</a:t>
            </a:r>
          </a:p>
          <a:p>
            <a:pPr marL="0" indent="0" algn="l" rtl="0">
              <a:buNone/>
            </a:pPr>
            <a:r>
              <a:rPr lang="en-US" dirty="0" smtClean="0"/>
              <a:t>3. Turn </a:t>
            </a:r>
            <a:r>
              <a:rPr lang="en-US" dirty="0"/>
              <a:t>the three-way tap off to the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patient </a:t>
            </a:r>
            <a:r>
              <a:rPr lang="en-US" dirty="0"/>
              <a:t>and open to the manometer.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764704"/>
            <a:ext cx="276854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8" y="2907829"/>
            <a:ext cx="2768549" cy="19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2" y="4869161"/>
            <a:ext cx="28575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Continue…….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8769152" cy="583264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4. Open </a:t>
            </a:r>
            <a:r>
              <a:rPr lang="en-US" dirty="0"/>
              <a:t>the IV fluid bag and slowly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fill the </a:t>
            </a:r>
            <a:r>
              <a:rPr lang="en-US" dirty="0"/>
              <a:t>manometer to a level higher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than </a:t>
            </a:r>
            <a:r>
              <a:rPr lang="en-US" dirty="0"/>
              <a:t>the expected </a:t>
            </a:r>
            <a:r>
              <a:rPr lang="en-US" dirty="0" smtClean="0"/>
              <a:t>CVP.</a:t>
            </a:r>
          </a:p>
          <a:p>
            <a:pPr marL="0" indent="0" algn="l" rtl="0">
              <a:buNone/>
            </a:pPr>
            <a:r>
              <a:rPr lang="en-US" dirty="0" smtClean="0"/>
              <a:t>5. Turn </a:t>
            </a:r>
            <a:r>
              <a:rPr lang="en-US" dirty="0"/>
              <a:t>off the flow from the fluid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bag </a:t>
            </a:r>
            <a:r>
              <a:rPr lang="en-US" dirty="0"/>
              <a:t>and open the </a:t>
            </a:r>
            <a:r>
              <a:rPr lang="en-US" dirty="0" smtClean="0"/>
              <a:t>three-way </a:t>
            </a:r>
            <a:r>
              <a:rPr lang="en-US" dirty="0"/>
              <a:t>tap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from </a:t>
            </a:r>
            <a:r>
              <a:rPr lang="en-US" dirty="0"/>
              <a:t>the manometer to the </a:t>
            </a:r>
            <a:r>
              <a:rPr lang="en-US" dirty="0" smtClean="0"/>
              <a:t>patient.</a:t>
            </a:r>
          </a:p>
          <a:p>
            <a:pPr marL="0" indent="0" algn="l" rtl="0">
              <a:buNone/>
            </a:pPr>
            <a:r>
              <a:rPr lang="en-US" dirty="0" smtClean="0"/>
              <a:t>6. The </a:t>
            </a:r>
            <a:r>
              <a:rPr lang="en-US" dirty="0"/>
              <a:t>fluid level inside the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manometer </a:t>
            </a:r>
            <a:r>
              <a:rPr lang="en-US" dirty="0"/>
              <a:t>should fall until gravity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equals </a:t>
            </a:r>
            <a:r>
              <a:rPr lang="en-US" dirty="0"/>
              <a:t>the pressure in the central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veins. </a:t>
            </a: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9688">
            <a:off x="6123948" y="631657"/>
            <a:ext cx="2226991" cy="4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18329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6145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3"/>
            <a:ext cx="5688632" cy="5743525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7"/>
            </a:pPr>
            <a:r>
              <a:rPr lang="en-US" dirty="0"/>
              <a:t>When the fluid stops falling the CVP measurement can be read. If the fluid moves with the patient's breathing, read the measurement from the lower </a:t>
            </a:r>
            <a:r>
              <a:rPr lang="en-US" dirty="0" smtClean="0"/>
              <a:t>number.</a:t>
            </a:r>
          </a:p>
          <a:p>
            <a:pPr marL="514350" indent="-514350" algn="l" rtl="0">
              <a:buFont typeface="+mj-lt"/>
              <a:buAutoNum type="arabicPeriod" startAt="7"/>
            </a:pPr>
            <a:r>
              <a:rPr lang="en-US" dirty="0" smtClean="0"/>
              <a:t>Turn </a:t>
            </a:r>
            <a:r>
              <a:rPr lang="en-US" dirty="0"/>
              <a:t>the tap off to the </a:t>
            </a:r>
            <a:r>
              <a:rPr lang="en-US" dirty="0" smtClean="0"/>
              <a:t>manometer.</a:t>
            </a:r>
          </a:p>
          <a:p>
            <a:pPr marL="514350" indent="-514350" algn="l" rtl="0">
              <a:buFont typeface="+mj-lt"/>
              <a:buAutoNum type="arabicPeriod" startAt="7"/>
            </a:pPr>
            <a:r>
              <a:rPr lang="en-US" dirty="0"/>
              <a:t>Document the measurement and report any changes or </a:t>
            </a:r>
            <a:r>
              <a:rPr lang="en-US" dirty="0" smtClean="0"/>
              <a:t>abnormalities.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Continue…….</a:t>
            </a:r>
            <a:endParaRPr lang="ar-SA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23" y="436510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06" y="220654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06" y="85678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 rtl="0"/>
            <a:r>
              <a:rPr lang="en-US" b="1" dirty="0"/>
              <a:t>Using a </a:t>
            </a:r>
            <a:r>
              <a:rPr lang="en-US" b="1" dirty="0" smtClean="0"/>
              <a:t>Transducer: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2392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Explain the procedure to the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patient </a:t>
            </a:r>
            <a:r>
              <a:rPr lang="en-US" dirty="0"/>
              <a:t>to gain informed consent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CVC will be attached to intravenous fluid within a pressure bag. </a:t>
            </a:r>
            <a:endParaRPr lang="en-US" dirty="0" smtClean="0"/>
          </a:p>
          <a:p>
            <a:pPr algn="l" rtl="0"/>
            <a:r>
              <a:rPr lang="en-US" dirty="0" smtClean="0"/>
              <a:t>Ensure </a:t>
            </a:r>
            <a:r>
              <a:rPr lang="en-US" dirty="0"/>
              <a:t>that the pressure bag is inflated up to 300mmHg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Place </a:t>
            </a:r>
            <a:r>
              <a:rPr lang="en-US" dirty="0"/>
              <a:t>the patient flat in a supine position if possible. Alternatively, measurements can be taken with the patient in a semi-recumbent position.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position should remain the same for each measurement taken to ensure an accurate comparable result.</a:t>
            </a: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592288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Continue…….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5626968" cy="598611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Catheters </a:t>
            </a:r>
            <a:r>
              <a:rPr lang="en-US" dirty="0"/>
              <a:t>differ between manufacturers, however, the white or proximal lumen is suitable for measuring CVP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Tape the transducer to the </a:t>
            </a:r>
            <a:r>
              <a:rPr lang="en-US" dirty="0" err="1"/>
              <a:t>phlebostaticaxis</a:t>
            </a:r>
            <a:r>
              <a:rPr lang="en-US" dirty="0"/>
              <a:t> or as near to the right atrium as </a:t>
            </a:r>
            <a:r>
              <a:rPr lang="en-US" dirty="0" smtClean="0"/>
              <a:t>possible.</a:t>
            </a:r>
          </a:p>
          <a:p>
            <a:pPr algn="l" rtl="0"/>
            <a:r>
              <a:rPr lang="en-US" dirty="0"/>
              <a:t>Turn the tap off to the patient and open to the air by removing the cap from the three-way port opening the system to the atmosphere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22" y="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22" y="232276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22" y="4537541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836712"/>
            <a:ext cx="5832648" cy="576064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Press the zero button on the monitor and wait while calibration occurs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When 'zeroed' is displayed on the monitor, replace the cap on the three-way tap and turn the tap on to the patient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Observe the CVP trace on the monitor. The waveform undulates as the right atrium contracts and relaxes, emptying and filling with blood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Document the measurement and report any changes or </a:t>
            </a:r>
            <a:r>
              <a:rPr lang="en-US" dirty="0" smtClean="0"/>
              <a:t>abnormalities.</a:t>
            </a:r>
            <a:endParaRPr lang="ar-SA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 smtClean="0"/>
              <a:t>Continue…….</a:t>
            </a:r>
            <a:endParaRPr lang="ar-SA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450"/>
            <a:ext cx="2857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3475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7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229600" cy="731168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smtClean="0"/>
              <a:t>CENTRAL VENOUS PRESSURE</a:t>
            </a:r>
          </a:p>
        </p:txBody>
      </p:sp>
      <p:pic>
        <p:nvPicPr>
          <p:cNvPr id="14339" name="Picture 5" descr="Pictur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GB" b="1" dirty="0" smtClean="0"/>
              <a:t>THE CVP WAVEFORM: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6096000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GB" dirty="0" smtClean="0"/>
              <a:t>The CVP waveform reflects changes in right atrial pressure during the cardiac cycle</a:t>
            </a:r>
          </a:p>
        </p:txBody>
      </p:sp>
      <p:pic>
        <p:nvPicPr>
          <p:cNvPr id="17412" name="Picture 4" descr=" Normal central venous pressure wave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6475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GB" b="1" dirty="0" smtClean="0"/>
              <a:t>REMOVAL OF CENTRAL LINE: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544615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This is an aseptic procedure.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The patient should be supine with head tilted down.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Ensure no drugs are attached and running via the central line.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Remove dressing.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Cut the stitches.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If there is resistant then call for assistance.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Apply digital pressure with gauze until bleeding stops.</a:t>
            </a:r>
            <a:endParaRPr lang="en-GB" dirty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dirty="0" smtClean="0">
                <a:cs typeface="+mj-cs"/>
              </a:rPr>
              <a:t>Dress with gauze and clear dressing.</a:t>
            </a:r>
          </a:p>
        </p:txBody>
      </p:sp>
    </p:spTree>
    <p:extLst>
      <p:ext uri="{BB962C8B-B14F-4D97-AF65-F5344CB8AC3E}">
        <p14:creationId xmlns:p14="http://schemas.microsoft.com/office/powerpoint/2010/main" val="9314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72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GB" b="1" dirty="0" smtClean="0"/>
              <a:t>TYPES OF CENTRAL LINE: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4038600" cy="2592288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GB" sz="2800" dirty="0" smtClean="0"/>
              <a:t>SINGLE LUMEN</a:t>
            </a:r>
          </a:p>
          <a:p>
            <a:pPr algn="l" rtl="0" eaLnBrk="1" hangingPunct="1">
              <a:defRPr/>
            </a:pPr>
            <a:r>
              <a:rPr lang="en-GB" sz="2800" dirty="0" smtClean="0"/>
              <a:t>DOUBLE LUMEN</a:t>
            </a:r>
          </a:p>
          <a:p>
            <a:pPr algn="l" rtl="0" eaLnBrk="1" hangingPunct="1">
              <a:defRPr/>
            </a:pPr>
            <a:r>
              <a:rPr lang="en-GB" sz="2800" dirty="0" smtClean="0"/>
              <a:t>TRIPLE LUMEN</a:t>
            </a:r>
          </a:p>
          <a:p>
            <a:pPr algn="l" rtl="0" eaLnBrk="1" hangingPunct="1">
              <a:defRPr/>
            </a:pPr>
            <a:r>
              <a:rPr lang="en-GB" sz="2800" dirty="0" smtClean="0"/>
              <a:t>QUADRUPLE LUMEN</a:t>
            </a:r>
          </a:p>
          <a:p>
            <a:pPr algn="l" rtl="0" eaLnBrk="1" hangingPunct="1">
              <a:defRPr/>
            </a:pPr>
            <a:r>
              <a:rPr lang="en-GB" sz="2800" dirty="0" smtClean="0"/>
              <a:t>QUINTUPLE LUMEN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556792"/>
            <a:ext cx="3671887" cy="4184650"/>
          </a:xfrm>
          <a:noFill/>
        </p:spPr>
      </p:pic>
      <p:pic>
        <p:nvPicPr>
          <p:cNvPr id="717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005064"/>
            <a:ext cx="3887787" cy="2520950"/>
          </a:xfrm>
          <a:noFill/>
        </p:spPr>
      </p:pic>
    </p:spTree>
    <p:extLst>
      <p:ext uri="{BB962C8B-B14F-4D97-AF65-F5344CB8AC3E}">
        <p14:creationId xmlns:p14="http://schemas.microsoft.com/office/powerpoint/2010/main" val="3778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108012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b="1" dirty="0" smtClean="0"/>
              <a:t>THE END</a:t>
            </a:r>
            <a:endParaRPr lang="ar-SA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2381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4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7871" y="56612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Single, Double, and Triple Lumen Central Lines</a:t>
            </a:r>
            <a:endParaRPr lang="ar-SA" b="1" dirty="0"/>
          </a:p>
        </p:txBody>
      </p:sp>
      <p:sp>
        <p:nvSpPr>
          <p:cNvPr id="3" name="AutoShape 2" descr="[image[47].png]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" descr="[image[47].png]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6" descr="[image[47].png]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8" descr="[image[47].png]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2738"/>
            <a:ext cx="8353176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19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1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 </a:t>
            </a:r>
            <a:r>
              <a:rPr lang="fr-FR" b="1" dirty="0" smtClean="0"/>
              <a:t>Indications Central Venus Line (CVL):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Need for IV access and failure of peripheral access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Peripheral access too painful or very difficult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Long term IV access anticipated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Infusion of drugs which may cause peripheral problems e.g. vasoconstriction, phlebitis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Hemodynamic monitoring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Volume resuscitation with large bore central lines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CVP measurement, </a:t>
            </a:r>
            <a:r>
              <a:rPr lang="en-US" dirty="0" err="1" smtClean="0"/>
              <a:t>Rt</a:t>
            </a:r>
            <a:r>
              <a:rPr lang="en-US" dirty="0" smtClean="0"/>
              <a:t> atrial pressure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 obtain frequent blood sample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 determine how much fluid is needed in 24 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Insertion of a pacing wire.</a:t>
            </a:r>
          </a:p>
        </p:txBody>
      </p:sp>
    </p:spTree>
    <p:extLst>
      <p:ext uri="{BB962C8B-B14F-4D97-AF65-F5344CB8AC3E}">
        <p14:creationId xmlns:p14="http://schemas.microsoft.com/office/powerpoint/2010/main" val="25782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b="1" dirty="0" smtClean="0"/>
              <a:t>Relative Contraindications: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5"/>
            <a:ext cx="8229600" cy="4104456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Bleeding </a:t>
            </a:r>
            <a:r>
              <a:rPr lang="en-US" dirty="0"/>
              <a:t>disorders </a:t>
            </a:r>
            <a:r>
              <a:rPr lang="en-US" dirty="0" smtClean="0"/>
              <a:t>(platelet </a:t>
            </a:r>
            <a:r>
              <a:rPr lang="en-US" dirty="0"/>
              <a:t>counts &lt;50,000, bleeding is uncommon and easily </a:t>
            </a:r>
            <a:r>
              <a:rPr lang="en-US" dirty="0" smtClean="0"/>
              <a:t>managed).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dirty="0" smtClean="0"/>
              <a:t>Anticoagulation or thrombolytic therapy.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dirty="0" smtClean="0"/>
              <a:t>Combative patients.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dirty="0" smtClean="0"/>
              <a:t>Distorted local anatomy.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dirty="0" smtClean="0"/>
              <a:t>Cellulitis, burns, severe dermatitis at site.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dirty="0" err="1" smtClean="0"/>
              <a:t>Vasculitis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708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Sites for insertion</a:t>
            </a:r>
            <a:r>
              <a:rPr lang="en-US" b="1" dirty="0"/>
              <a:t> </a:t>
            </a:r>
            <a:r>
              <a:rPr lang="en-US" b="1" dirty="0" smtClean="0"/>
              <a:t>of CVL: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l" rtl="0"/>
            <a:r>
              <a:rPr lang="en-US" dirty="0" smtClean="0"/>
              <a:t>Internal jugular. </a:t>
            </a:r>
          </a:p>
          <a:p>
            <a:pPr algn="l" rtl="0"/>
            <a:r>
              <a:rPr lang="en-US" dirty="0" err="1" smtClean="0"/>
              <a:t>Subclavian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Femoral vein. </a:t>
            </a:r>
          </a:p>
          <a:p>
            <a:pPr algn="l" rtl="0"/>
            <a:r>
              <a:rPr lang="en-US" dirty="0" smtClean="0"/>
              <a:t>Brachial vein for long lines.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836712"/>
            <a:ext cx="338437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1487</Words>
  <Application>Microsoft Office PowerPoint</Application>
  <PresentationFormat>عرض على الشاشة (3:4)‏</PresentationFormat>
  <Paragraphs>210</Paragraphs>
  <Slides>40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نسق Office</vt:lpstr>
      <vt:lpstr>Central Venous Line (CVL)  AND  Central Venous Pressure (CVP) </vt:lpstr>
      <vt:lpstr>Learning Outcomes:</vt:lpstr>
      <vt:lpstr>Introduction:</vt:lpstr>
      <vt:lpstr>TYPES OF CENTRAL LINE:</vt:lpstr>
      <vt:lpstr>Single, Double, and Triple Lumen Central Lines</vt:lpstr>
      <vt:lpstr>عرض تقديمي في PowerPoint</vt:lpstr>
      <vt:lpstr> Indications Central Venus Line (CVL):</vt:lpstr>
      <vt:lpstr>Relative Contraindications:</vt:lpstr>
      <vt:lpstr>Sites for insertion of CVL:</vt:lpstr>
      <vt:lpstr>Factors Affecting the CVP:</vt:lpstr>
      <vt:lpstr>Advantages Versus Disadvantages Of Sites for insertion of CVL:</vt:lpstr>
      <vt:lpstr>Continue……</vt:lpstr>
      <vt:lpstr>Normal CVP Measurements:</vt:lpstr>
      <vt:lpstr>Increase of CVP:</vt:lpstr>
      <vt:lpstr>CVP reading is High:</vt:lpstr>
      <vt:lpstr>Decrease of CVP:</vt:lpstr>
      <vt:lpstr>CVP reading is Low? </vt:lpstr>
      <vt:lpstr>CVL Insertion:</vt:lpstr>
      <vt:lpstr>Equipment:</vt:lpstr>
      <vt:lpstr>Catheterization Kits</vt:lpstr>
      <vt:lpstr>Patient Position:</vt:lpstr>
      <vt:lpstr>Procedure:</vt:lpstr>
      <vt:lpstr>Nursing Role After CVL Insertion:</vt:lpstr>
      <vt:lpstr>Chest X-ray and CVL</vt:lpstr>
      <vt:lpstr>USING THE CENTRAL LINE:</vt:lpstr>
      <vt:lpstr>Immediately  Complications of Insertion CVL:</vt:lpstr>
      <vt:lpstr>Delayed Complications:</vt:lpstr>
      <vt:lpstr>Measuring CVP:</vt:lpstr>
      <vt:lpstr>CVP System:</vt:lpstr>
      <vt:lpstr>Phlebostatic Axis:</vt:lpstr>
      <vt:lpstr>CVP Measurement:</vt:lpstr>
      <vt:lpstr>Continue…….</vt:lpstr>
      <vt:lpstr>Continue…….</vt:lpstr>
      <vt:lpstr>Using a Transducer:</vt:lpstr>
      <vt:lpstr>Continue…….</vt:lpstr>
      <vt:lpstr>Continue…….</vt:lpstr>
      <vt:lpstr>CENTRAL VENOUS PRESSURE</vt:lpstr>
      <vt:lpstr>THE CVP WAVEFORM:</vt:lpstr>
      <vt:lpstr>REMOVAL OF CENTRAL LINE: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Mohammad</dc:creator>
  <cp:lastModifiedBy>Mohammad</cp:lastModifiedBy>
  <cp:revision>36</cp:revision>
  <dcterms:created xsi:type="dcterms:W3CDTF">2012-08-14T12:47:41Z</dcterms:created>
  <dcterms:modified xsi:type="dcterms:W3CDTF">2012-08-27T17:55:39Z</dcterms:modified>
</cp:coreProperties>
</file>