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6" r:id="rId3"/>
    <p:sldId id="265" r:id="rId4"/>
    <p:sldId id="258" r:id="rId5"/>
    <p:sldId id="257" r:id="rId6"/>
    <p:sldId id="264" r:id="rId7"/>
    <p:sldId id="266" r:id="rId8"/>
    <p:sldId id="263" r:id="rId9"/>
    <p:sldId id="267" r:id="rId10"/>
    <p:sldId id="274" r:id="rId11"/>
    <p:sldId id="268" r:id="rId12"/>
    <p:sldId id="269" r:id="rId13"/>
    <p:sldId id="270" r:id="rId14"/>
    <p:sldId id="273" r:id="rId15"/>
    <p:sldId id="262" r:id="rId16"/>
    <p:sldId id="281" r:id="rId17"/>
    <p:sldId id="282" r:id="rId18"/>
    <p:sldId id="283" r:id="rId19"/>
    <p:sldId id="285" r:id="rId20"/>
    <p:sldId id="284" r:id="rId21"/>
    <p:sldId id="259" r:id="rId22"/>
    <p:sldId id="261" r:id="rId23"/>
    <p:sldId id="280" r:id="rId24"/>
    <p:sldId id="271" r:id="rId25"/>
    <p:sldId id="275" r:id="rId26"/>
    <p:sldId id="276" r:id="rId27"/>
    <p:sldId id="277" r:id="rId28"/>
    <p:sldId id="278" r:id="rId29"/>
    <p:sldId id="279" r:id="rId30"/>
    <p:sldId id="272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1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95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4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1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6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4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65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48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35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95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17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6B7-122D-4828-9AE0-0EAFE2AD050A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1377-5774-43D8-863D-6D578769B2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575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fr-FR" b="1" dirty="0" err="1" smtClean="0"/>
              <a:t>Arterial</a:t>
            </a:r>
            <a:r>
              <a:rPr lang="fr-FR" b="1" dirty="0" smtClean="0"/>
              <a:t> </a:t>
            </a:r>
            <a:r>
              <a:rPr lang="en-US" b="1" dirty="0" smtClean="0"/>
              <a:t>Pressure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Fadi Jehad Zaben RN MSN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IMET 2000, Ramallah.</a:t>
            </a:r>
            <a:endParaRPr lang="ar-SA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[image[71].png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0176"/>
            <a:ext cx="2808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CALIBRATION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96944" cy="5334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3600" dirty="0" smtClean="0"/>
              <a:t>The accuracy of blood pressure measurement requires an accurate reference point that is  the patient mid axillary </a:t>
            </a:r>
            <a:r>
              <a:rPr lang="en-US" sz="3600" dirty="0" smtClean="0"/>
              <a:t>line.</a:t>
            </a:r>
            <a:endParaRPr lang="en-US" sz="3600" dirty="0" smtClean="0"/>
          </a:p>
          <a:p>
            <a:pPr algn="l" rtl="0" eaLnBrk="1" hangingPunct="1"/>
            <a:r>
              <a:rPr lang="en-US" sz="3600" dirty="0" smtClean="0"/>
              <a:t>Zeroing process is done by closing the patient side and opening the other end of the three way to the </a:t>
            </a:r>
            <a:r>
              <a:rPr lang="en-US" sz="3600" dirty="0" smtClean="0"/>
              <a:t>atmosphere.</a:t>
            </a:r>
            <a:endParaRPr lang="en-US" sz="3600" dirty="0" smtClean="0"/>
          </a:p>
          <a:p>
            <a:pPr algn="l" rtl="0" eaLnBrk="1" hangingPunct="1"/>
            <a:r>
              <a:rPr lang="en-US" sz="3600" dirty="0" smtClean="0"/>
              <a:t>Now press </a:t>
            </a:r>
            <a:r>
              <a:rPr lang="en-US" sz="3600" dirty="0" smtClean="0"/>
              <a:t>zero.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500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77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96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14853" r="23067" b="20374"/>
          <a:stretch>
            <a:fillRect/>
          </a:stretch>
        </p:blipFill>
        <p:spPr bwMode="auto">
          <a:xfrm>
            <a:off x="457200" y="457200"/>
            <a:ext cx="77724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cture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2791"/>
          <a:stretch>
            <a:fillRect/>
          </a:stretch>
        </p:blipFill>
        <p:spPr bwMode="auto">
          <a:xfrm>
            <a:off x="0" y="1124744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88640"/>
            <a:ext cx="8229600" cy="56535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dirty="0" smtClean="0"/>
              <a:t>Arterial Blood Pressure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191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Special Consideration: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1" dirty="0" smtClean="0"/>
              <a:t>Inject no medication: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Artery very susceptible to spasm and stop blood flow, so inject only with heparinized saline.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Never force the line: special if the line appears to be clotted, if the clot forced it may travel on down the limbs and cause blockage of circulation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Check all connections frequently:  any disconnection may result in rapid loss of a large amount of blood.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Check the site of insertion include assessing: color, temp., edema, movement, capillary refill, leaking, discomfort and pulse.</a:t>
            </a:r>
          </a:p>
        </p:txBody>
      </p:sp>
    </p:spTree>
    <p:extLst>
      <p:ext uri="{BB962C8B-B14F-4D97-AF65-F5344CB8AC3E}">
        <p14:creationId xmlns:p14="http://schemas.microsoft.com/office/powerpoint/2010/main" val="3073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b="1" dirty="0"/>
              <a:t>Blood Sampling from Arterial </a:t>
            </a:r>
            <a:r>
              <a:rPr lang="en-US" sz="3600" b="1" dirty="0" smtClean="0"/>
              <a:t>Lines: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024336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ARTERIAL BLOOD GASES (ABG</a:t>
            </a:r>
            <a:r>
              <a:rPr lang="en-US" dirty="0" smtClean="0"/>
              <a:t>).</a:t>
            </a:r>
          </a:p>
          <a:p>
            <a:pPr algn="l" rtl="0">
              <a:lnSpc>
                <a:spcPct val="200000"/>
              </a:lnSpc>
            </a:pPr>
            <a:r>
              <a:rPr lang="en-US" dirty="0"/>
              <a:t>OTHER BLOOD </a:t>
            </a:r>
            <a:r>
              <a:rPr lang="en-US" dirty="0" smtClean="0"/>
              <a:t>SAMPLES.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163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/>
              <a:t>EQUIPMENT</a:t>
            </a:r>
            <a:r>
              <a:rPr lang="en-US" sz="3600" b="1" dirty="0" smtClean="0"/>
              <a:t>: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3960441"/>
          </a:xfrm>
        </p:spPr>
        <p:txBody>
          <a:bodyPr/>
          <a:lstStyle/>
          <a:p>
            <a:pPr algn="l" rtl="0"/>
            <a:r>
              <a:rPr lang="en-US" dirty="0" smtClean="0"/>
              <a:t>5ml syringe.</a:t>
            </a:r>
            <a:endParaRPr lang="en-US" dirty="0"/>
          </a:p>
          <a:p>
            <a:pPr algn="l" rtl="0"/>
            <a:r>
              <a:rPr lang="en-US" dirty="0" smtClean="0"/>
              <a:t>Universal </a:t>
            </a:r>
            <a:r>
              <a:rPr lang="en-US" dirty="0"/>
              <a:t>precautions </a:t>
            </a:r>
            <a:r>
              <a:rPr lang="en-US" dirty="0" smtClean="0"/>
              <a:t>equipment.</a:t>
            </a:r>
            <a:endParaRPr lang="en-US" dirty="0"/>
          </a:p>
          <a:p>
            <a:pPr algn="l" rtl="0"/>
            <a:r>
              <a:rPr lang="en-US" dirty="0" smtClean="0"/>
              <a:t>Gauze </a:t>
            </a:r>
            <a:r>
              <a:rPr lang="en-US" dirty="0"/>
              <a:t>/ </a:t>
            </a:r>
            <a:r>
              <a:rPr lang="en-US" dirty="0" smtClean="0"/>
              <a:t>Tissue.</a:t>
            </a:r>
            <a:endParaRPr lang="en-US" dirty="0"/>
          </a:p>
          <a:p>
            <a:pPr algn="l" rtl="0"/>
            <a:r>
              <a:rPr lang="en-US" dirty="0" err="1" smtClean="0"/>
              <a:t>Luer</a:t>
            </a:r>
            <a:r>
              <a:rPr lang="en-US" dirty="0" smtClean="0"/>
              <a:t> </a:t>
            </a:r>
            <a:r>
              <a:rPr lang="en-US" dirty="0"/>
              <a:t>lock injection site (“</a:t>
            </a:r>
            <a:r>
              <a:rPr lang="en-US" dirty="0" smtClean="0"/>
              <a:t>bung”).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22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50405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PROCEDURE</a:t>
            </a:r>
            <a:r>
              <a:rPr lang="en-US" b="1" dirty="0" smtClean="0"/>
              <a:t>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7606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1</a:t>
            </a:r>
            <a:r>
              <a:rPr lang="en-US" dirty="0"/>
              <a:t>. Before taking blood sample from arterial line, ensure that arterial line is patient, </a:t>
            </a:r>
            <a:r>
              <a:rPr lang="en-US" dirty="0" err="1" smtClean="0"/>
              <a:t>ie</a:t>
            </a:r>
            <a:r>
              <a:rPr lang="en-US" dirty="0" smtClean="0"/>
              <a:t> the </a:t>
            </a:r>
            <a:r>
              <a:rPr lang="en-US" dirty="0"/>
              <a:t>pressure bag is pumped up to 300mmHg, the tubing from the arterial site to </a:t>
            </a:r>
            <a:r>
              <a:rPr lang="en-US" dirty="0" smtClean="0"/>
              <a:t>the 3-way </a:t>
            </a:r>
            <a:r>
              <a:rPr lang="en-US" dirty="0"/>
              <a:t>tap is clear and the line flushes easily.</a:t>
            </a:r>
          </a:p>
          <a:p>
            <a:pPr marL="0" indent="0" algn="l" rtl="0">
              <a:buNone/>
            </a:pPr>
            <a:r>
              <a:rPr lang="en-US" dirty="0"/>
              <a:t>2. Explain procedure to the patient.</a:t>
            </a:r>
          </a:p>
          <a:p>
            <a:pPr marL="0" indent="0" algn="l" rtl="0">
              <a:buNone/>
            </a:pPr>
            <a:r>
              <a:rPr lang="en-US" dirty="0"/>
              <a:t>3. Observe universal precautions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4. Remove “bung” from 3-way tap closest to patient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5. Insert the 5ml syringe into the 3-way tap, turn the tap OFF to the flush solution and gently withdraw 5mls of blood. Discard this syringe and blood.</a:t>
            </a:r>
          </a:p>
          <a:p>
            <a:pPr marL="0" indent="0" algn="l" rtl="0">
              <a:buNone/>
            </a:pPr>
            <a:r>
              <a:rPr lang="en-US" dirty="0"/>
              <a:t>6. Turn the 3-way tap OFF half way between the syringe and the transducer line (by doing this, the tap will be closed to all directions).</a:t>
            </a:r>
          </a:p>
          <a:p>
            <a:pPr marL="0" indent="0" algn="l" rtl="0">
              <a:buNone/>
            </a:pPr>
            <a:r>
              <a:rPr lang="en-US" dirty="0"/>
              <a:t>7. </a:t>
            </a:r>
            <a:r>
              <a:rPr lang="en-US" dirty="0" smtClean="0"/>
              <a:t>Gently withdrawal blood sample with appropriate syringe.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2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Outline: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l" rtl="0"/>
            <a:r>
              <a:rPr lang="en-US" dirty="0" smtClean="0"/>
              <a:t>Overview. </a:t>
            </a:r>
          </a:p>
          <a:p>
            <a:pPr algn="l" rtl="0"/>
            <a:r>
              <a:rPr lang="en-US" dirty="0" smtClean="0"/>
              <a:t>Arterial line system.</a:t>
            </a:r>
          </a:p>
          <a:p>
            <a:pPr algn="l" rtl="0"/>
            <a:r>
              <a:rPr lang="en-US" dirty="0" smtClean="0"/>
              <a:t>Site of line.</a:t>
            </a:r>
          </a:p>
          <a:p>
            <a:pPr algn="l" rtl="0"/>
            <a:r>
              <a:rPr lang="en-US" dirty="0" smtClean="0"/>
              <a:t>Indications.</a:t>
            </a:r>
          </a:p>
          <a:p>
            <a:pPr algn="l" rtl="0"/>
            <a:r>
              <a:rPr lang="en-US" dirty="0" smtClean="0"/>
              <a:t>Uses.</a:t>
            </a:r>
          </a:p>
          <a:p>
            <a:pPr algn="l" rtl="0"/>
            <a:r>
              <a:rPr lang="en-US" dirty="0" smtClean="0"/>
              <a:t>Calibration.</a:t>
            </a:r>
          </a:p>
          <a:p>
            <a:pPr algn="l" rtl="0"/>
            <a:r>
              <a:rPr lang="en-US" dirty="0" smtClean="0"/>
              <a:t>Complications.</a:t>
            </a:r>
          </a:p>
          <a:p>
            <a:pPr algn="l" rtl="0"/>
            <a:r>
              <a:rPr lang="en-US" dirty="0" smtClean="0"/>
              <a:t>Nursing care.</a:t>
            </a:r>
          </a:p>
        </p:txBody>
      </p:sp>
    </p:spTree>
    <p:extLst>
      <p:ext uri="{BB962C8B-B14F-4D97-AF65-F5344CB8AC3E}">
        <p14:creationId xmlns:p14="http://schemas.microsoft.com/office/powerpoint/2010/main" val="117547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90465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8</a:t>
            </a:r>
            <a:r>
              <a:rPr lang="en-US" dirty="0"/>
              <a:t>. Turn 3-way tap OFF to patient and remove the syringe. Flush the line, </a:t>
            </a:r>
            <a:r>
              <a:rPr lang="en-US" dirty="0" smtClean="0"/>
              <a:t>using flushing </a:t>
            </a:r>
            <a:r>
              <a:rPr lang="en-US" dirty="0"/>
              <a:t>device, making sure line and 3-way stopcock are clear of blood. </a:t>
            </a:r>
            <a:r>
              <a:rPr lang="en-US" dirty="0" smtClean="0"/>
              <a:t>Insert clean </a:t>
            </a:r>
            <a:r>
              <a:rPr lang="en-US" dirty="0"/>
              <a:t>bung into 3-way </a:t>
            </a:r>
            <a:r>
              <a:rPr lang="en-US" dirty="0" smtClean="0"/>
              <a:t>tap.</a:t>
            </a:r>
          </a:p>
        </p:txBody>
      </p:sp>
    </p:spTree>
    <p:extLst>
      <p:ext uri="{BB962C8B-B14F-4D97-AF65-F5344CB8AC3E}">
        <p14:creationId xmlns:p14="http://schemas.microsoft.com/office/powerpoint/2010/main" val="303697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Complications: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02027"/>
          </a:xfrm>
        </p:spPr>
        <p:txBody>
          <a:bodyPr>
            <a:normAutofit/>
          </a:bodyPr>
          <a:lstStyle/>
          <a:p>
            <a:pPr algn="l" rtl="0">
              <a:buBlip>
                <a:blip r:embed="rId2"/>
              </a:buBlip>
            </a:pPr>
            <a:r>
              <a:rPr lang="en-US" dirty="0" smtClean="0"/>
              <a:t>Hemorrhage.</a:t>
            </a:r>
          </a:p>
          <a:p>
            <a:pPr lvl="1" algn="l" rtl="0"/>
            <a:r>
              <a:rPr lang="en-US" dirty="0" smtClean="0"/>
              <a:t>Vascular insufficiency.</a:t>
            </a:r>
          </a:p>
          <a:p>
            <a:pPr lvl="1" algn="l" rtl="0"/>
            <a:r>
              <a:rPr lang="en-US" dirty="0" smtClean="0"/>
              <a:t>Catheter too large.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Thrombus or emboli.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Infection.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Thrombosis.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Hematoma.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Ischemia.</a:t>
            </a:r>
          </a:p>
        </p:txBody>
      </p:sp>
    </p:spTree>
    <p:extLst>
      <p:ext uri="{BB962C8B-B14F-4D97-AF65-F5344CB8AC3E}">
        <p14:creationId xmlns:p14="http://schemas.microsoft.com/office/powerpoint/2010/main" val="26786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image[80].pn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95" y="116632"/>
            <a:ext cx="33528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image[79].pn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4874"/>
            <a:ext cx="3657601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8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GB" b="1" dirty="0" smtClean="0"/>
              <a:t>REMOVAL OF ARTERIAL </a:t>
            </a:r>
            <a:r>
              <a:rPr lang="en-GB" b="1" dirty="0" smtClean="0"/>
              <a:t>LINE:</a:t>
            </a:r>
            <a:endParaRPr lang="en-GB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This is an aseptic procedure.</a:t>
            </a:r>
          </a:p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Remember universal precautions.</a:t>
            </a:r>
          </a:p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The procedure should be explained to the patient.</a:t>
            </a:r>
          </a:p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Take dressing off line.</a:t>
            </a:r>
          </a:p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Remove arterial line ensuring that the entry site is covered with gauze.</a:t>
            </a:r>
            <a:endParaRPr lang="en-GB" sz="28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Apply digital pressure for at least 5 minutes to ensure haemostasis. </a:t>
            </a:r>
          </a:p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Dress site with gauze and </a:t>
            </a:r>
            <a:r>
              <a:rPr lang="en-GB" sz="2800" dirty="0" err="1" smtClean="0">
                <a:cs typeface="+mj-cs"/>
              </a:rPr>
              <a:t>micropore</a:t>
            </a:r>
            <a:r>
              <a:rPr lang="en-GB" sz="2800" dirty="0" smtClean="0">
                <a:cs typeface="+mj-cs"/>
              </a:rPr>
              <a:t>.</a:t>
            </a:r>
          </a:p>
          <a:p>
            <a:pPr algn="l" rtl="0" eaLnBrk="1" hangingPunct="1">
              <a:lnSpc>
                <a:spcPct val="80000"/>
              </a:lnSpc>
              <a:buBlip>
                <a:blip r:embed="rId2"/>
              </a:buBlip>
              <a:defRPr/>
            </a:pPr>
            <a:r>
              <a:rPr lang="en-GB" sz="2800" dirty="0" smtClean="0">
                <a:cs typeface="+mj-cs"/>
              </a:rPr>
              <a:t>Assess the peripheral circulation as thrombosis can occur after removal.</a:t>
            </a:r>
          </a:p>
        </p:txBody>
      </p:sp>
    </p:spTree>
    <p:extLst>
      <p:ext uri="{BB962C8B-B14F-4D97-AF65-F5344CB8AC3E}">
        <p14:creationId xmlns:p14="http://schemas.microsoft.com/office/powerpoint/2010/main" val="22138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Nursing Care </a:t>
            </a:r>
            <a:r>
              <a:rPr lang="en-US" b="1" dirty="0" smtClean="0"/>
              <a:t>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544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Nursing </a:t>
            </a:r>
            <a:r>
              <a:rPr lang="en-US" dirty="0"/>
              <a:t>care mainly directed to preventing </a:t>
            </a:r>
            <a:r>
              <a:rPr lang="en-US" dirty="0" smtClean="0"/>
              <a:t>complications.</a:t>
            </a:r>
            <a:endParaRPr lang="en-US" dirty="0"/>
          </a:p>
          <a:p>
            <a:pPr algn="l" rtl="0"/>
            <a:r>
              <a:rPr lang="en-US" dirty="0" smtClean="0"/>
              <a:t>Ensure </a:t>
            </a:r>
            <a:r>
              <a:rPr lang="en-US" dirty="0"/>
              <a:t>that the insertion site is visible at all </a:t>
            </a:r>
            <a:r>
              <a:rPr lang="en-US" dirty="0" smtClean="0"/>
              <a:t>times: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may not be possible with femoral-sited arterial </a:t>
            </a:r>
            <a:r>
              <a:rPr lang="en-US" dirty="0" smtClean="0"/>
              <a:t>lines.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ensure early detection of disconnection or leaking from site.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maintain patients </a:t>
            </a:r>
            <a:r>
              <a:rPr lang="en-US" dirty="0" smtClean="0"/>
              <a:t>dignity.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24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400" b="1" dirty="0"/>
              <a:t>Nursing </a:t>
            </a:r>
            <a:r>
              <a:rPr lang="en-US" sz="2400" b="1" dirty="0" smtClean="0"/>
              <a:t>Care………Continue</a:t>
            </a:r>
            <a:r>
              <a:rPr lang="en-US" sz="2400" b="1" dirty="0"/>
              <a:t>……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All </a:t>
            </a:r>
            <a:r>
              <a:rPr lang="en-US" dirty="0"/>
              <a:t>connections must be secured with </a:t>
            </a:r>
            <a:r>
              <a:rPr lang="en-US" dirty="0" err="1"/>
              <a:t>luer</a:t>
            </a:r>
            <a:r>
              <a:rPr lang="en-US" dirty="0"/>
              <a:t> </a:t>
            </a:r>
            <a:r>
              <a:rPr lang="en-US" dirty="0" smtClean="0"/>
              <a:t>locks to </a:t>
            </a:r>
            <a:r>
              <a:rPr lang="en-US" dirty="0"/>
              <a:t>prevent accidental </a:t>
            </a:r>
            <a:r>
              <a:rPr lang="en-US" dirty="0" smtClean="0"/>
              <a:t>disconnection.</a:t>
            </a:r>
            <a:endParaRPr lang="en-US" dirty="0"/>
          </a:p>
          <a:p>
            <a:pPr algn="l" rtl="0"/>
            <a:r>
              <a:rPr lang="en-US" dirty="0" smtClean="0"/>
              <a:t>Ensure </a:t>
            </a:r>
            <a:r>
              <a:rPr lang="en-US" dirty="0"/>
              <a:t>that the cannula site is covered with an appropriate </a:t>
            </a:r>
            <a:r>
              <a:rPr lang="en-US" dirty="0" smtClean="0"/>
              <a:t>dressing to </a:t>
            </a:r>
            <a:r>
              <a:rPr lang="en-US" dirty="0"/>
              <a:t>maintain </a:t>
            </a:r>
            <a:r>
              <a:rPr lang="en-US" dirty="0" smtClean="0"/>
              <a:t>asepsis.</a:t>
            </a:r>
            <a:endParaRPr lang="en-US" dirty="0"/>
          </a:p>
          <a:p>
            <a:pPr algn="l" rtl="0"/>
            <a:r>
              <a:rPr lang="en-US" dirty="0" smtClean="0"/>
              <a:t>Place </a:t>
            </a:r>
            <a:r>
              <a:rPr lang="en-US" dirty="0"/>
              <a:t>a label reading “Arterial line</a:t>
            </a:r>
            <a:r>
              <a:rPr lang="en-US" dirty="0" smtClean="0"/>
              <a:t>” next </a:t>
            </a:r>
            <a:r>
              <a:rPr lang="en-US" dirty="0"/>
              <a:t>to the sampling three-way </a:t>
            </a:r>
            <a:r>
              <a:rPr lang="en-US" dirty="0" smtClean="0"/>
              <a:t>tap to </a:t>
            </a:r>
            <a:r>
              <a:rPr lang="en-US" dirty="0"/>
              <a:t>ensure correct identification of the arterial </a:t>
            </a:r>
            <a:r>
              <a:rPr lang="en-US" dirty="0" smtClean="0"/>
              <a:t>line.</a:t>
            </a:r>
            <a:endParaRPr lang="ar-SA" dirty="0"/>
          </a:p>
          <a:p>
            <a:pPr algn="l" rtl="0"/>
            <a:r>
              <a:rPr lang="en-US" dirty="0"/>
              <a:t>Never inject anything into an arterial cannula or arterial </a:t>
            </a:r>
            <a:r>
              <a:rPr lang="en-US" dirty="0" smtClean="0"/>
              <a:t>line.</a:t>
            </a: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162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Ensure that the flush bag has adequate fluid.</a:t>
            </a:r>
          </a:p>
          <a:p>
            <a:pPr algn="l" rtl="0"/>
            <a:r>
              <a:rPr lang="en-US" dirty="0" smtClean="0"/>
              <a:t>Use </a:t>
            </a:r>
            <a:r>
              <a:rPr lang="en-US" dirty="0"/>
              <a:t>only 0.9% sodium </a:t>
            </a:r>
            <a:r>
              <a:rPr lang="en-US" dirty="0" smtClean="0"/>
              <a:t>chloride.</a:t>
            </a:r>
            <a:endParaRPr lang="en-US" dirty="0"/>
          </a:p>
          <a:p>
            <a:pPr algn="l" rtl="0"/>
            <a:r>
              <a:rPr lang="en-US" dirty="0" smtClean="0"/>
              <a:t>Ensure </a:t>
            </a:r>
            <a:r>
              <a:rPr lang="en-US" dirty="0"/>
              <a:t>that the pressure in the pressure bag is maintained at </a:t>
            </a:r>
            <a:r>
              <a:rPr lang="en-US" dirty="0" smtClean="0"/>
              <a:t>300mmHg.</a:t>
            </a:r>
            <a:endParaRPr lang="en-US" dirty="0"/>
          </a:p>
          <a:p>
            <a:pPr algn="l" rtl="0"/>
            <a:r>
              <a:rPr lang="en-US" dirty="0" smtClean="0"/>
              <a:t>Do </a:t>
            </a:r>
            <a:r>
              <a:rPr lang="en-US" dirty="0"/>
              <a:t>not allow the flush bag to </a:t>
            </a:r>
            <a:r>
              <a:rPr lang="en-US" dirty="0" smtClean="0"/>
              <a:t>empty: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maintain patency of arterial cannula.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prevent air </a:t>
            </a:r>
            <a:r>
              <a:rPr lang="en-US" dirty="0" smtClean="0"/>
              <a:t>embolism.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maintain accuracy of blood pressure </a:t>
            </a:r>
            <a:r>
              <a:rPr lang="en-US" dirty="0" smtClean="0"/>
              <a:t>reading.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maintain accuracy of fluid balance </a:t>
            </a:r>
            <a:r>
              <a:rPr lang="en-US" dirty="0" smtClean="0"/>
              <a:t>chart.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prevent backflow of </a:t>
            </a:r>
            <a:r>
              <a:rPr lang="en-US" dirty="0" smtClean="0"/>
              <a:t>blood.</a:t>
            </a: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400" b="1" dirty="0"/>
              <a:t>Nursing </a:t>
            </a:r>
            <a:r>
              <a:rPr lang="en-US" sz="2400" b="1" dirty="0" smtClean="0"/>
              <a:t>Care………Continue</a:t>
            </a:r>
            <a:r>
              <a:rPr lang="en-US" sz="2400" b="1" dirty="0"/>
              <a:t>……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348356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Monitor color </a:t>
            </a:r>
            <a:r>
              <a:rPr lang="en-US" dirty="0"/>
              <a:t>&amp; temperature of limb distal to arterial line &amp; compare to other </a:t>
            </a:r>
            <a:r>
              <a:rPr lang="en-US" dirty="0" smtClean="0"/>
              <a:t>limb: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confirm that circulation to the limb is adequate.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ensure the early detection of impaired </a:t>
            </a:r>
            <a:r>
              <a:rPr lang="en-US" dirty="0" smtClean="0"/>
              <a:t>circulation.</a:t>
            </a:r>
            <a:endParaRPr lang="en-US" dirty="0"/>
          </a:p>
          <a:p>
            <a:pPr algn="l" rtl="0"/>
            <a:r>
              <a:rPr lang="en-US" dirty="0"/>
              <a:t>Monitor and display the arterial waveform at all </a:t>
            </a:r>
            <a:r>
              <a:rPr lang="en-US" dirty="0" smtClean="0"/>
              <a:t>times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detect cannula disconnection.</a:t>
            </a:r>
          </a:p>
          <a:p>
            <a:pPr algn="l" rtl="0"/>
            <a:r>
              <a:rPr lang="en-US" dirty="0" err="1" smtClean="0"/>
              <a:t>Rezero</a:t>
            </a:r>
            <a:r>
              <a:rPr lang="en-US" dirty="0" smtClean="0"/>
              <a:t> </a:t>
            </a:r>
            <a:r>
              <a:rPr lang="en-US" dirty="0"/>
              <a:t>transducer once per </a:t>
            </a:r>
            <a:r>
              <a:rPr lang="en-US" dirty="0" smtClean="0"/>
              <a:t>shift to </a:t>
            </a:r>
            <a:r>
              <a:rPr lang="en-US" dirty="0"/>
              <a:t>ensure accuracy in measuring blood pressure</a:t>
            </a:r>
          </a:p>
          <a:p>
            <a:pPr algn="l" rtl="0"/>
            <a:r>
              <a:rPr lang="en-US" dirty="0" smtClean="0"/>
              <a:t>Explanation </a:t>
            </a:r>
            <a:r>
              <a:rPr lang="en-US" dirty="0"/>
              <a:t>to patient and </a:t>
            </a:r>
            <a:r>
              <a:rPr lang="en-US" dirty="0" smtClean="0"/>
              <a:t>relatives.</a:t>
            </a: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400" b="1" dirty="0"/>
              <a:t>Nursing </a:t>
            </a:r>
            <a:r>
              <a:rPr lang="en-US" sz="2400" b="1" dirty="0" smtClean="0"/>
              <a:t>Care………Continue</a:t>
            </a:r>
            <a:r>
              <a:rPr lang="en-US" sz="2400" b="1" dirty="0"/>
              <a:t>……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742910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124744"/>
            <a:ext cx="8147248" cy="5184576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Maintain the transducer level with the patient’s </a:t>
            </a:r>
            <a:r>
              <a:rPr lang="en-US" dirty="0" err="1"/>
              <a:t>phlebostatic</a:t>
            </a:r>
            <a:r>
              <a:rPr lang="en-US" dirty="0"/>
              <a:t> axis (fourth intercostal space </a:t>
            </a:r>
            <a:r>
              <a:rPr lang="en-US" dirty="0" err="1"/>
              <a:t>midaxillary</a:t>
            </a:r>
            <a:r>
              <a:rPr lang="en-US" dirty="0"/>
              <a:t> </a:t>
            </a:r>
            <a:r>
              <a:rPr lang="en-US" dirty="0" smtClean="0"/>
              <a:t>line) to </a:t>
            </a:r>
            <a:r>
              <a:rPr lang="en-US" dirty="0"/>
              <a:t>ensure accuracy in measuring blood pressure.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patients with ICP monitoring it is appropriate </a:t>
            </a:r>
            <a:r>
              <a:rPr lang="en-US" dirty="0" smtClean="0"/>
              <a:t>to </a:t>
            </a:r>
            <a:r>
              <a:rPr lang="en-US" dirty="0"/>
              <a:t>level the transducer to the </a:t>
            </a:r>
            <a:r>
              <a:rPr lang="en-US" dirty="0" err="1"/>
              <a:t>tagus</a:t>
            </a:r>
            <a:r>
              <a:rPr lang="en-US" dirty="0"/>
              <a:t> of the </a:t>
            </a:r>
            <a:r>
              <a:rPr lang="en-US" dirty="0" smtClean="0"/>
              <a:t>ear.</a:t>
            </a:r>
          </a:p>
          <a:p>
            <a:pPr algn="l" rtl="0"/>
            <a:r>
              <a:rPr lang="en-US" dirty="0"/>
              <a:t>Change the transducer set only when the cannula is </a:t>
            </a:r>
            <a:r>
              <a:rPr lang="en-US" dirty="0" err="1" smtClean="0"/>
              <a:t>resited</a:t>
            </a:r>
            <a:r>
              <a:rPr lang="en-US" dirty="0" smtClean="0"/>
              <a:t> to </a:t>
            </a:r>
            <a:r>
              <a:rPr lang="en-US" dirty="0"/>
              <a:t>reduce the risk of </a:t>
            </a:r>
            <a:r>
              <a:rPr lang="en-US" dirty="0" smtClean="0"/>
              <a:t>infection.</a:t>
            </a: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704856" cy="41805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400" b="1" dirty="0"/>
              <a:t>Nursing </a:t>
            </a:r>
            <a:r>
              <a:rPr lang="en-US" sz="2400" b="1" dirty="0" smtClean="0"/>
              <a:t>Care………Continue</a:t>
            </a:r>
            <a:r>
              <a:rPr lang="en-US" sz="2400" b="1" dirty="0"/>
              <a:t>……</a:t>
            </a:r>
            <a:endParaRPr lang="ar-SA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" y="27158"/>
            <a:ext cx="1095375" cy="683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Definition: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5580112" cy="5616624"/>
          </a:xfrm>
        </p:spPr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dirty="0"/>
              <a:t>An </a:t>
            </a:r>
            <a:r>
              <a:rPr lang="en-US" dirty="0" smtClean="0"/>
              <a:t>arterial </a:t>
            </a:r>
            <a:r>
              <a:rPr lang="en-US" dirty="0"/>
              <a:t>line is a hollow plastic tube (much like an IV catheter). </a:t>
            </a:r>
            <a:r>
              <a:rPr lang="en-US" dirty="0" smtClean="0"/>
              <a:t>A doctor or special nurse places </a:t>
            </a:r>
            <a:r>
              <a:rPr lang="en-US" dirty="0"/>
              <a:t>the line in the patient’s wrist, elbow, or groin. </a:t>
            </a: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In </a:t>
            </a:r>
            <a:r>
              <a:rPr lang="en-US" dirty="0"/>
              <a:t>newborns </a:t>
            </a:r>
            <a:r>
              <a:rPr lang="en-US" dirty="0" smtClean="0"/>
              <a:t>it may </a:t>
            </a:r>
            <a:r>
              <a:rPr lang="en-US" dirty="0"/>
              <a:t>be placed in the bell button area of the abdomen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The </a:t>
            </a:r>
            <a:r>
              <a:rPr lang="en-US" dirty="0" smtClean="0"/>
              <a:t>arterial </a:t>
            </a:r>
            <a:r>
              <a:rPr lang="en-US" dirty="0"/>
              <a:t>line is in an artery.</a:t>
            </a:r>
            <a:endParaRPr lang="ar-S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060848"/>
            <a:ext cx="3106688" cy="2807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884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QUESTIONS????</a:t>
            </a:r>
          </a:p>
        </p:txBody>
      </p:sp>
      <p:pic>
        <p:nvPicPr>
          <p:cNvPr id="32772" name="Picture 4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3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image[57].pn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Indications: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3"/>
            <a:ext cx="8435280" cy="4104456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Continuous monitoring of arterial blood pressure evaluation.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Tissue perfusion status.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Trends in blood pressure.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Efficacy of drugs, interventions.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Frequent blood samples required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7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Arterial Lines Site Insertion: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Radial</a:t>
            </a:r>
          </a:p>
          <a:p>
            <a:pPr algn="l" rtl="0"/>
            <a:r>
              <a:rPr lang="en-US" dirty="0" smtClean="0"/>
              <a:t>Brachial</a:t>
            </a:r>
          </a:p>
          <a:p>
            <a:pPr algn="l" rtl="0"/>
            <a:r>
              <a:rPr lang="en-US" dirty="0" smtClean="0"/>
              <a:t>Axillary</a:t>
            </a:r>
          </a:p>
          <a:p>
            <a:pPr algn="l" rtl="0"/>
            <a:r>
              <a:rPr lang="en-US" dirty="0" smtClean="0"/>
              <a:t>Femoral</a:t>
            </a:r>
          </a:p>
          <a:p>
            <a:pPr algn="l" rtl="0"/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endParaRPr lang="en-US" dirty="0" smtClean="0"/>
          </a:p>
        </p:txBody>
      </p:sp>
      <p:pic>
        <p:nvPicPr>
          <p:cNvPr id="2050" name="Picture 2" descr="[image[61].pn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49" y="836712"/>
            <a:ext cx="329565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49" y="3429000"/>
            <a:ext cx="329565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5"/>
            <a:ext cx="3456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1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Equipment: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4032448" cy="561662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Arterial </a:t>
            </a:r>
            <a:r>
              <a:rPr lang="en-US" dirty="0" smtClean="0"/>
              <a:t>Catheter.</a:t>
            </a:r>
            <a:endParaRPr lang="en-US" dirty="0"/>
          </a:p>
          <a:p>
            <a:pPr algn="l" rtl="0"/>
            <a:r>
              <a:rPr lang="en-US" dirty="0"/>
              <a:t>Pressure </a:t>
            </a:r>
            <a:r>
              <a:rPr lang="en-US" dirty="0" smtClean="0"/>
              <a:t>Tubing.</a:t>
            </a:r>
            <a:endParaRPr lang="en-US" dirty="0"/>
          </a:p>
          <a:p>
            <a:pPr algn="l" rtl="0"/>
            <a:r>
              <a:rPr lang="en-US" dirty="0"/>
              <a:t>Pressure </a:t>
            </a:r>
            <a:r>
              <a:rPr lang="en-US" dirty="0" smtClean="0"/>
              <a:t>Cable.</a:t>
            </a:r>
          </a:p>
          <a:p>
            <a:pPr algn="l" rtl="0"/>
            <a:r>
              <a:rPr lang="da-DK" dirty="0"/>
              <a:t>Pressure </a:t>
            </a:r>
            <a:r>
              <a:rPr lang="da-DK" dirty="0" smtClean="0"/>
              <a:t>Bag.</a:t>
            </a:r>
            <a:endParaRPr lang="da-DK" dirty="0"/>
          </a:p>
          <a:p>
            <a:pPr algn="l" rtl="0"/>
            <a:r>
              <a:rPr lang="da-DK" dirty="0"/>
              <a:t>Flush – 500cc </a:t>
            </a:r>
            <a:r>
              <a:rPr lang="da-DK" dirty="0" smtClean="0"/>
              <a:t>NS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Sterile </a:t>
            </a:r>
            <a:r>
              <a:rPr lang="en-US" dirty="0" smtClean="0"/>
              <a:t>Gown.</a:t>
            </a:r>
            <a:endParaRPr lang="en-US" dirty="0"/>
          </a:p>
          <a:p>
            <a:pPr algn="l" rtl="0"/>
            <a:r>
              <a:rPr lang="en-US" dirty="0"/>
              <a:t>Sterile </a:t>
            </a:r>
            <a:r>
              <a:rPr lang="en-US" dirty="0" smtClean="0"/>
              <a:t>Towels.</a:t>
            </a:r>
            <a:endParaRPr lang="en-US" dirty="0"/>
          </a:p>
          <a:p>
            <a:pPr algn="l" rtl="0"/>
            <a:r>
              <a:rPr lang="en-US" dirty="0"/>
              <a:t>Sterile </a:t>
            </a:r>
            <a:r>
              <a:rPr lang="en-US" dirty="0" smtClean="0"/>
              <a:t>Gloves.</a:t>
            </a:r>
          </a:p>
          <a:p>
            <a:pPr algn="l" rtl="0"/>
            <a:r>
              <a:rPr lang="en-US" dirty="0"/>
              <a:t>Suture (silk 2.0</a:t>
            </a:r>
            <a:r>
              <a:rPr lang="en-US" dirty="0" smtClean="0"/>
              <a:t>).</a:t>
            </a:r>
            <a:endParaRPr lang="en-US" dirty="0"/>
          </a:p>
          <a:p>
            <a:pPr algn="l" rtl="0"/>
            <a:r>
              <a:rPr lang="en-US" dirty="0" err="1"/>
              <a:t>Chlorhexidine</a:t>
            </a:r>
            <a:r>
              <a:rPr lang="en-US" dirty="0"/>
              <a:t> </a:t>
            </a:r>
            <a:r>
              <a:rPr lang="en-US" dirty="0" smtClean="0"/>
              <a:t>Swabs.</a:t>
            </a:r>
            <a:endParaRPr lang="en-US" dirty="0"/>
          </a:p>
          <a:p>
            <a:pPr algn="l" rtl="0"/>
            <a:r>
              <a:rPr lang="en-US" dirty="0" smtClean="0"/>
              <a:t>Mask.</a:t>
            </a:r>
          </a:p>
          <a:p>
            <a:pPr algn="l" rtl="0"/>
            <a:endParaRPr lang="da-DK" dirty="0"/>
          </a:p>
        </p:txBody>
      </p:sp>
      <p:pic>
        <p:nvPicPr>
          <p:cNvPr id="4" name="Picture 5" descr="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2675" r="16862" b="30423"/>
          <a:stretch>
            <a:fillRect/>
          </a:stretch>
        </p:blipFill>
        <p:spPr bwMode="auto">
          <a:xfrm>
            <a:off x="4067944" y="620688"/>
            <a:ext cx="4838576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0008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0210" r="13489" b="30316"/>
          <a:stretch>
            <a:fillRect/>
          </a:stretch>
        </p:blipFill>
        <p:spPr>
          <a:xfrm>
            <a:off x="3851920" y="3284984"/>
            <a:ext cx="513328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000" b="1" dirty="0" smtClean="0"/>
              <a:t>Monitoring of Arterial Pressure:</a:t>
            </a:r>
            <a:endParaRPr lang="ar-SA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u="sng" dirty="0" smtClean="0"/>
              <a:t>Arterial pressure useful for: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sustain hypotension or low blood pressure.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 pressure difficult to measure by the cuff method.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When continuous blood pressure readings are desired, </a:t>
            </a:r>
            <a:r>
              <a:rPr lang="en-US" dirty="0" err="1" smtClean="0"/>
              <a:t>e.g</a:t>
            </a:r>
            <a:r>
              <a:rPr lang="en-US" dirty="0" smtClean="0"/>
              <a:t> during the administration of hypertension or </a:t>
            </a:r>
            <a:r>
              <a:rPr lang="en-US" dirty="0" err="1" smtClean="0"/>
              <a:t>hypotesnive</a:t>
            </a:r>
            <a:r>
              <a:rPr lang="en-US" dirty="0" smtClean="0"/>
              <a:t> agent.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When it is desirable to obtain systolic, diastolic and mean Arterial Pressure (MAP).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MAP, Best indicator of tissue perfusion.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Average driving pressure of blood during cardiac cycle.</a:t>
            </a:r>
          </a:p>
        </p:txBody>
      </p:sp>
    </p:spTree>
    <p:extLst>
      <p:ext uri="{BB962C8B-B14F-4D97-AF65-F5344CB8AC3E}">
        <p14:creationId xmlns:p14="http://schemas.microsoft.com/office/powerpoint/2010/main" val="10224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DD5196-FEAA-41F4-9C3D-AA1E004B5679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 rtl="0" eaLnBrk="1" hangingPunct="1"/>
            <a:r>
              <a:rPr lang="en-US" sz="3600" b="1" dirty="0" smtClean="0">
                <a:latin typeface="Comic Sans MS" pitchFamily="66" charset="0"/>
              </a:rPr>
              <a:t>Leveling and </a:t>
            </a:r>
            <a:r>
              <a:rPr lang="en-US" sz="3600" b="1" dirty="0" smtClean="0">
                <a:latin typeface="Comic Sans MS" pitchFamily="66" charset="0"/>
              </a:rPr>
              <a:t>Zeroing: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b="1" dirty="0" smtClean="0">
                <a:latin typeface="Comic Sans MS" pitchFamily="66" charset="0"/>
                <a:cs typeface="+mj-cs"/>
              </a:rPr>
              <a:t>Leveling:</a:t>
            </a:r>
            <a:endParaRPr lang="en-US" sz="2800" b="1" dirty="0" smtClean="0">
              <a:latin typeface="Comic Sans MS" pitchFamily="66" charset="0"/>
              <a:cs typeface="+mj-cs"/>
            </a:endParaRPr>
          </a:p>
          <a:p>
            <a:pPr lvl="1" algn="l" rtl="0" eaLnBrk="1" hangingPunct="1"/>
            <a:r>
              <a:rPr lang="en-US" dirty="0" smtClean="0">
                <a:latin typeface="Comic Sans MS" pitchFamily="66" charset="0"/>
                <a:cs typeface="+mj-cs"/>
              </a:rPr>
              <a:t>Before/after insertion</a:t>
            </a:r>
          </a:p>
          <a:p>
            <a:pPr lvl="1" algn="l" rtl="0" eaLnBrk="1" hangingPunct="1"/>
            <a:r>
              <a:rPr lang="en-US" dirty="0" smtClean="0">
                <a:latin typeface="Comic Sans MS" pitchFamily="66" charset="0"/>
                <a:cs typeface="+mj-cs"/>
              </a:rPr>
              <a:t>If patient, bed or transducer </a:t>
            </a:r>
            <a:r>
              <a:rPr lang="en-US" dirty="0" smtClean="0">
                <a:latin typeface="Comic Sans MS" pitchFamily="66" charset="0"/>
                <a:cs typeface="+mj-cs"/>
              </a:rPr>
              <a:t>move</a:t>
            </a:r>
          </a:p>
          <a:p>
            <a:pPr marL="457200" lvl="1" indent="0" algn="l" rtl="0" eaLnBrk="1" hangingPunct="1">
              <a:buNone/>
            </a:pPr>
            <a:endParaRPr lang="en-US" dirty="0" smtClean="0">
              <a:latin typeface="Comic Sans MS" pitchFamily="66" charset="0"/>
              <a:cs typeface="+mj-cs"/>
            </a:endParaRPr>
          </a:p>
          <a:p>
            <a:pPr algn="l" rtl="0" eaLnBrk="1" hangingPunct="1"/>
            <a:r>
              <a:rPr lang="en-US" sz="2800" b="1" dirty="0" smtClean="0">
                <a:latin typeface="Comic Sans MS" pitchFamily="66" charset="0"/>
                <a:cs typeface="+mj-cs"/>
              </a:rPr>
              <a:t>Zeroing: </a:t>
            </a:r>
            <a:endParaRPr lang="en-US" sz="2800" b="1" dirty="0" smtClean="0">
              <a:latin typeface="Comic Sans MS" pitchFamily="66" charset="0"/>
              <a:cs typeface="+mj-cs"/>
            </a:endParaRPr>
          </a:p>
          <a:p>
            <a:pPr lvl="1" algn="l" rtl="0" eaLnBrk="1" hangingPunct="1"/>
            <a:r>
              <a:rPr lang="en-US" dirty="0" smtClean="0">
                <a:latin typeface="Comic Sans MS" pitchFamily="66" charset="0"/>
                <a:cs typeface="+mj-cs"/>
              </a:rPr>
              <a:t>Performed before insertion &amp; readings </a:t>
            </a:r>
            <a:endParaRPr lang="en-US" dirty="0">
              <a:latin typeface="Comic Sans MS" pitchFamily="66" charset="0"/>
              <a:cs typeface="+mj-cs"/>
            </a:endParaRPr>
          </a:p>
          <a:p>
            <a:pPr marL="457200" lvl="1" indent="0" algn="l" rtl="0" eaLnBrk="1" hangingPunct="1">
              <a:buNone/>
            </a:pPr>
            <a:endParaRPr lang="en-US" dirty="0" smtClean="0">
              <a:latin typeface="Comic Sans MS" pitchFamily="66" charset="0"/>
              <a:cs typeface="+mj-cs"/>
            </a:endParaRPr>
          </a:p>
          <a:p>
            <a:pPr algn="l" rtl="0" eaLnBrk="1" hangingPunct="1"/>
            <a:r>
              <a:rPr lang="en-US" sz="2800" b="1" dirty="0" smtClean="0">
                <a:latin typeface="Comic Sans MS" pitchFamily="66" charset="0"/>
                <a:cs typeface="+mj-cs"/>
              </a:rPr>
              <a:t>Level and zero at the insertion </a:t>
            </a:r>
            <a:r>
              <a:rPr lang="en-US" sz="2800" b="1" dirty="0" smtClean="0">
                <a:latin typeface="Comic Sans MS" pitchFamily="66" charset="0"/>
                <a:cs typeface="+mj-cs"/>
              </a:rPr>
              <a:t>site.</a:t>
            </a:r>
            <a:endParaRPr lang="en-US" sz="2800" b="1" dirty="0" smtClean="0">
              <a:latin typeface="Comic Sans MS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120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1075</Words>
  <Application>Microsoft Office PowerPoint</Application>
  <PresentationFormat>عرض على الشاشة (3:4)‏</PresentationFormat>
  <Paragraphs>137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Arterial Pressure</vt:lpstr>
      <vt:lpstr>Outline:</vt:lpstr>
      <vt:lpstr>Definition:</vt:lpstr>
      <vt:lpstr>عرض تقديمي في PowerPoint</vt:lpstr>
      <vt:lpstr>Indications:</vt:lpstr>
      <vt:lpstr>Arterial Lines Site Insertion:</vt:lpstr>
      <vt:lpstr>Equipment:</vt:lpstr>
      <vt:lpstr>Monitoring of Arterial Pressure:</vt:lpstr>
      <vt:lpstr>Leveling and Zeroing:</vt:lpstr>
      <vt:lpstr>CALIBRATION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Special Consideration:</vt:lpstr>
      <vt:lpstr>Blood Sampling from Arterial Lines:</vt:lpstr>
      <vt:lpstr>EQUIPMENT:</vt:lpstr>
      <vt:lpstr>PROCEDURE:</vt:lpstr>
      <vt:lpstr>عرض تقديمي في PowerPoint</vt:lpstr>
      <vt:lpstr>عرض تقديمي في PowerPoint</vt:lpstr>
      <vt:lpstr>Complications:</vt:lpstr>
      <vt:lpstr>عرض تقديمي في PowerPoint</vt:lpstr>
      <vt:lpstr>عرض تقديمي في PowerPoint</vt:lpstr>
      <vt:lpstr>REMOVAL OF ARTERIAL LINE:</vt:lpstr>
      <vt:lpstr>Nursing Care :</vt:lpstr>
      <vt:lpstr>Nursing Care………Continue……</vt:lpstr>
      <vt:lpstr>Nursing Care………Continue……</vt:lpstr>
      <vt:lpstr>Nursing Care………Continue……</vt:lpstr>
      <vt:lpstr>Nursing Care………Continue……</vt:lpstr>
      <vt:lpstr>QUESTIONS????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Arterial Pressure</dc:title>
  <dc:creator>Mohammad</dc:creator>
  <cp:lastModifiedBy>Mohammad</cp:lastModifiedBy>
  <cp:revision>23</cp:revision>
  <dcterms:created xsi:type="dcterms:W3CDTF">2012-08-26T13:31:06Z</dcterms:created>
  <dcterms:modified xsi:type="dcterms:W3CDTF">2012-08-27T18:55:34Z</dcterms:modified>
</cp:coreProperties>
</file>