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74" r:id="rId4"/>
    <p:sldId id="259" r:id="rId5"/>
    <p:sldId id="277" r:id="rId6"/>
    <p:sldId id="258" r:id="rId7"/>
    <p:sldId id="282" r:id="rId8"/>
    <p:sldId id="261" r:id="rId9"/>
    <p:sldId id="273" r:id="rId10"/>
    <p:sldId id="260" r:id="rId11"/>
    <p:sldId id="275" r:id="rId12"/>
    <p:sldId id="267" r:id="rId13"/>
    <p:sldId id="276" r:id="rId14"/>
    <p:sldId id="262" r:id="rId15"/>
    <p:sldId id="278" r:id="rId16"/>
    <p:sldId id="263" r:id="rId17"/>
    <p:sldId id="265" r:id="rId18"/>
    <p:sldId id="266" r:id="rId19"/>
    <p:sldId id="283" r:id="rId20"/>
    <p:sldId id="279" r:id="rId21"/>
    <p:sldId id="280" r:id="rId22"/>
    <p:sldId id="281" r:id="rId23"/>
    <p:sldId id="264" r:id="rId24"/>
    <p:sldId id="268" r:id="rId25"/>
    <p:sldId id="269" r:id="rId26"/>
    <p:sldId id="270" r:id="rId27"/>
    <p:sldId id="271" r:id="rId28"/>
    <p:sldId id="272" r:id="rId2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18614A0-3026-4171-8156-E3554381F4E5}" type="datetimeFigureOut">
              <a:rPr lang="ar-SA" smtClean="0"/>
              <a:t>09/28/1433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10" name="مستطيل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مستطيل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مستطيل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شكل بيضاوي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شكل بيضاوي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4A90E43-4542-49AE-8EFF-F8C867897D5F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14A0-3026-4171-8156-E3554381F4E5}" type="datetimeFigureOut">
              <a:rPr lang="ar-SA" smtClean="0"/>
              <a:t>09/28/1433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0E43-4542-49AE-8EFF-F8C867897D5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14A0-3026-4171-8156-E3554381F4E5}" type="datetimeFigureOut">
              <a:rPr lang="ar-SA" smtClean="0"/>
              <a:t>09/28/1433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0E43-4542-49AE-8EFF-F8C867897D5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8614A0-3026-4171-8156-E3554381F4E5}" type="datetimeFigureOut">
              <a:rPr lang="ar-SA" smtClean="0"/>
              <a:t>09/28/1433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4A90E43-4542-49AE-8EFF-F8C867897D5F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18614A0-3026-4171-8156-E3554381F4E5}" type="datetimeFigureOut">
              <a:rPr lang="ar-SA" smtClean="0"/>
              <a:t>09/28/1433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9" name="مستطيل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مستطيل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شكل بيضاوي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شكل بيضاوي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4A90E43-4542-49AE-8EFF-F8C867897D5F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14A0-3026-4171-8156-E3554381F4E5}" type="datetimeFigureOut">
              <a:rPr lang="ar-SA" smtClean="0"/>
              <a:t>09/28/1433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0E43-4542-49AE-8EFF-F8C867897D5F}" type="slidenum">
              <a:rPr lang="ar-SA" smtClean="0"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14A0-3026-4171-8156-E3554381F4E5}" type="datetimeFigureOut">
              <a:rPr lang="ar-SA" smtClean="0"/>
              <a:t>09/28/1433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0E43-4542-49AE-8EFF-F8C867897D5F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8614A0-3026-4171-8156-E3554381F4E5}" type="datetimeFigureOut">
              <a:rPr lang="ar-SA" smtClean="0"/>
              <a:t>09/28/1433</a:t>
            </a:fld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A90E43-4542-49AE-8EFF-F8C867897D5F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14A0-3026-4171-8156-E3554381F4E5}" type="datetimeFigureOut">
              <a:rPr lang="ar-SA" smtClean="0"/>
              <a:t>09/28/1433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0E43-4542-49AE-8EFF-F8C867897D5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8614A0-3026-4171-8156-E3554381F4E5}" type="datetimeFigureOut">
              <a:rPr lang="ar-SA" smtClean="0"/>
              <a:t>09/28/1433</a:t>
            </a:fld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4A90E43-4542-49AE-8EFF-F8C867897D5F}" type="slidenum">
              <a:rPr lang="ar-SA" smtClean="0"/>
              <a:t>‹#›</a:t>
            </a:fld>
            <a:endParaRPr lang="ar-SA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8614A0-3026-4171-8156-E3554381F4E5}" type="datetimeFigureOut">
              <a:rPr lang="ar-SA" smtClean="0"/>
              <a:t>09/28/1433</a:t>
            </a:fld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A90E43-4542-49AE-8EFF-F8C867897D5F}" type="slidenum">
              <a:rPr lang="ar-SA" smtClean="0"/>
              <a:t>‹#›</a:t>
            </a:fld>
            <a:endParaRPr lang="ar-SA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18614A0-3026-4171-8156-E3554381F4E5}" type="datetimeFigureOut">
              <a:rPr lang="ar-SA" smtClean="0"/>
              <a:t>09/28/1433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4A90E43-4542-49AE-8EFF-F8C867897D5F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691680" y="1772816"/>
            <a:ext cx="6172200" cy="1296144"/>
          </a:xfrm>
        </p:spPr>
        <p:txBody>
          <a:bodyPr/>
          <a:lstStyle/>
          <a:p>
            <a:r>
              <a:rPr lang="en-US" b="1" dirty="0" smtClean="0"/>
              <a:t>ACUTE RENAL FAILURE</a:t>
            </a:r>
            <a:endParaRPr lang="ar-SA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123728" y="3717032"/>
            <a:ext cx="6760840" cy="148701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Fadi </a:t>
            </a:r>
            <a:r>
              <a:rPr lang="en-US" sz="2400" b="1" dirty="0" err="1" smtClean="0">
                <a:solidFill>
                  <a:schemeClr val="tx1"/>
                </a:solidFill>
              </a:rPr>
              <a:t>Jehad</a:t>
            </a:r>
            <a:r>
              <a:rPr lang="en-US" sz="2400" b="1" dirty="0" smtClean="0">
                <a:solidFill>
                  <a:schemeClr val="tx1"/>
                </a:solidFill>
              </a:rPr>
              <a:t> Zaben RN MSN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IMET 2000, Ramallah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8640"/>
            <a:ext cx="3312368" cy="223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72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/>
              <a:t>Clinical Manifestations: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91264" cy="5616624"/>
          </a:xfrm>
        </p:spPr>
        <p:txBody>
          <a:bodyPr>
            <a:normAutofit/>
          </a:bodyPr>
          <a:lstStyle/>
          <a:p>
            <a:pPr algn="l" rtl="0"/>
            <a:r>
              <a:rPr lang="en-US" dirty="0" err="1" smtClean="0"/>
              <a:t>Prerenal</a:t>
            </a:r>
            <a:r>
              <a:rPr lang="en-US" dirty="0" smtClean="0"/>
              <a:t> decreased tissue turgor, dryness of mucous membranes, weight loss, hypotension, oliguria or anuria, flat neck veins, tachycardia.</a:t>
            </a:r>
          </a:p>
          <a:p>
            <a:pPr algn="l" rtl="0"/>
            <a:r>
              <a:rPr lang="en-US" dirty="0" err="1" smtClean="0"/>
              <a:t>Postrenal</a:t>
            </a:r>
            <a:r>
              <a:rPr lang="en-US" dirty="0" smtClean="0"/>
              <a:t> obstruction to urine flow, obstructive symptoms of BPH, possible nephrolithiasis.</a:t>
            </a:r>
          </a:p>
          <a:p>
            <a:pPr algn="l" rtl="0"/>
            <a:r>
              <a:rPr lang="en-US" dirty="0" err="1" smtClean="0"/>
              <a:t>Intrarenal</a:t>
            </a:r>
            <a:r>
              <a:rPr lang="en-US" dirty="0" smtClean="0"/>
              <a:t> presentation based on cause; edema usually present.</a:t>
            </a:r>
          </a:p>
          <a:p>
            <a:pPr algn="l" rtl="0"/>
            <a:r>
              <a:rPr lang="en-US" dirty="0" smtClean="0"/>
              <a:t>Changes in urine volume and serum concentrations of BUN, </a:t>
            </a:r>
            <a:r>
              <a:rPr lang="en-US" dirty="0" err="1" smtClean="0"/>
              <a:t>creatinine</a:t>
            </a:r>
            <a:r>
              <a:rPr lang="en-US" dirty="0" smtClean="0"/>
              <a:t>, potassium.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04530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en-US" dirty="0"/>
              <a:t>Clinical Manifestations: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/>
          <a:lstStyle/>
          <a:p>
            <a:pPr algn="l" rtl="0"/>
            <a:r>
              <a:rPr lang="en-US" dirty="0"/>
              <a:t>Often, if already hospitalized, labs come first</a:t>
            </a:r>
          </a:p>
          <a:p>
            <a:pPr marL="0" indent="0" algn="l" rtl="0">
              <a:buNone/>
            </a:pPr>
            <a:r>
              <a:rPr lang="en-US" dirty="0"/>
              <a:t>Elevated BUN/</a:t>
            </a:r>
            <a:r>
              <a:rPr lang="en-US" dirty="0" err="1"/>
              <a:t>Creatinine</a:t>
            </a:r>
            <a:r>
              <a:rPr lang="en-US" dirty="0"/>
              <a:t>, oliguria</a:t>
            </a:r>
          </a:p>
          <a:p>
            <a:pPr algn="l" rtl="0"/>
            <a:r>
              <a:rPr lang="en-US" dirty="0"/>
              <a:t>“Uremic” </a:t>
            </a:r>
            <a:r>
              <a:rPr lang="en-US" dirty="0" smtClean="0"/>
              <a:t>Symptoms:</a:t>
            </a:r>
            <a:endParaRPr lang="en-US" dirty="0"/>
          </a:p>
          <a:p>
            <a:pPr lvl="2" algn="l" rtl="0">
              <a:buClrTx/>
              <a:buFont typeface="Wingdings" pitchFamily="2" charset="2"/>
              <a:buChar char="v"/>
            </a:pPr>
            <a:r>
              <a:rPr lang="en-US" sz="2400" dirty="0"/>
              <a:t>Fatigue, loss of appetite</a:t>
            </a:r>
          </a:p>
          <a:p>
            <a:pPr lvl="2" algn="l" rtl="0">
              <a:buClrTx/>
              <a:buFont typeface="Wingdings" pitchFamily="2" charset="2"/>
              <a:buChar char="v"/>
            </a:pPr>
            <a:r>
              <a:rPr lang="en-US" sz="2400" dirty="0"/>
              <a:t>Weakness</a:t>
            </a:r>
          </a:p>
          <a:p>
            <a:pPr lvl="2" algn="l" rtl="0">
              <a:buClrTx/>
              <a:buFont typeface="Wingdings" pitchFamily="2" charset="2"/>
              <a:buChar char="v"/>
            </a:pPr>
            <a:r>
              <a:rPr lang="en-US" sz="2400" dirty="0"/>
              <a:t>Nausea/vomiting</a:t>
            </a:r>
          </a:p>
          <a:p>
            <a:pPr lvl="2" algn="l" rtl="0">
              <a:buClrTx/>
              <a:buFont typeface="Wingdings" pitchFamily="2" charset="2"/>
              <a:buChar char="v"/>
            </a:pPr>
            <a:r>
              <a:rPr lang="en-US" sz="2400" dirty="0"/>
              <a:t>Metallic taste in mouth</a:t>
            </a:r>
          </a:p>
          <a:p>
            <a:pPr lvl="2" algn="l" rtl="0">
              <a:buClrTx/>
              <a:buFont typeface="Wingdings" pitchFamily="2" charset="2"/>
              <a:buChar char="v"/>
            </a:pPr>
            <a:r>
              <a:rPr lang="en-US" sz="2400" dirty="0"/>
              <a:t>Itching </a:t>
            </a:r>
          </a:p>
          <a:p>
            <a:pPr lvl="2" algn="l" rtl="0">
              <a:buClrTx/>
              <a:buFont typeface="Wingdings" pitchFamily="2" charset="2"/>
              <a:buChar char="v"/>
            </a:pPr>
            <a:r>
              <a:rPr lang="en-US" sz="2400" dirty="0"/>
              <a:t>Confusion</a:t>
            </a:r>
          </a:p>
          <a:p>
            <a:pPr lvl="2" algn="l" rtl="0">
              <a:buClrTx/>
              <a:buFont typeface="Wingdings" pitchFamily="2" charset="2"/>
              <a:buChar char="v"/>
            </a:pPr>
            <a:r>
              <a:rPr lang="en-US" sz="2400" dirty="0"/>
              <a:t>Fluid retention and Hypertension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41168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Diagnostic Evaluation</a:t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435280" cy="5400600"/>
          </a:xfrm>
        </p:spPr>
        <p:txBody>
          <a:bodyPr>
            <a:normAutofit fontScale="92500" lnSpcReduction="10000"/>
          </a:bodyPr>
          <a:lstStyle/>
          <a:p>
            <a:pPr marL="457200" indent="-457200" algn="l" rtl="0">
              <a:lnSpc>
                <a:spcPct val="150000"/>
              </a:lnSpc>
              <a:buClrTx/>
              <a:buFont typeface="+mj-lt"/>
              <a:buAutoNum type="arabicParenR"/>
            </a:pPr>
            <a:r>
              <a:rPr lang="en-US" dirty="0"/>
              <a:t>History </a:t>
            </a:r>
            <a:r>
              <a:rPr lang="en-US" dirty="0" smtClean="0"/>
              <a:t>(</a:t>
            </a:r>
            <a:r>
              <a:rPr lang="en-US" dirty="0" smtClean="0"/>
              <a:t>medications </a:t>
            </a:r>
            <a:r>
              <a:rPr lang="en-US" dirty="0"/>
              <a:t>and diagnostic </a:t>
            </a:r>
            <a:r>
              <a:rPr lang="en-US" dirty="0" smtClean="0"/>
              <a:t>testing) And </a:t>
            </a:r>
            <a:r>
              <a:rPr lang="en-US" dirty="0" smtClean="0"/>
              <a:t>Physical </a:t>
            </a:r>
            <a:r>
              <a:rPr lang="en-US" dirty="0" smtClean="0"/>
              <a:t>Exam (evaluation </a:t>
            </a:r>
            <a:r>
              <a:rPr lang="en-US" dirty="0"/>
              <a:t>of orthostatic hypotension and other signs of </a:t>
            </a:r>
            <a:r>
              <a:rPr lang="en-US" dirty="0" err="1"/>
              <a:t>hypovolemia</a:t>
            </a:r>
            <a:r>
              <a:rPr lang="en-US" dirty="0"/>
              <a:t> or </a:t>
            </a:r>
            <a:r>
              <a:rPr lang="en-US" dirty="0" smtClean="0"/>
              <a:t>fluid overload</a:t>
            </a:r>
            <a:r>
              <a:rPr lang="en-US" dirty="0"/>
              <a:t>, or bladder </a:t>
            </a:r>
            <a:r>
              <a:rPr lang="en-US" dirty="0" smtClean="0"/>
              <a:t>enlargement).</a:t>
            </a:r>
            <a:endParaRPr lang="en-US" dirty="0"/>
          </a:p>
          <a:p>
            <a:pPr marL="457200" indent="-457200" algn="l" rtl="0">
              <a:lnSpc>
                <a:spcPct val="150000"/>
              </a:lnSpc>
              <a:buClrTx/>
              <a:buFont typeface="+mj-lt"/>
              <a:buAutoNum type="arabicParenR"/>
            </a:pPr>
            <a:r>
              <a:rPr lang="en-US" dirty="0" smtClean="0"/>
              <a:t>Urinalysis reveals proteinuria, hematuria, casts.</a:t>
            </a:r>
          </a:p>
          <a:p>
            <a:pPr marL="457200" indent="-457200" algn="l" rtl="0">
              <a:lnSpc>
                <a:spcPct val="150000"/>
              </a:lnSpc>
              <a:buClrTx/>
              <a:buFont typeface="+mj-lt"/>
              <a:buAutoNum type="arabicParenR"/>
            </a:pPr>
            <a:r>
              <a:rPr lang="en-US" dirty="0" smtClean="0"/>
              <a:t>Rising serum </a:t>
            </a:r>
            <a:r>
              <a:rPr lang="en-US" dirty="0" err="1" smtClean="0"/>
              <a:t>creatinine</a:t>
            </a:r>
            <a:r>
              <a:rPr lang="en-US" dirty="0"/>
              <a:t>,</a:t>
            </a:r>
            <a:r>
              <a:rPr lang="en-US" dirty="0" smtClean="0"/>
              <a:t> BUN and potassium levels.</a:t>
            </a:r>
          </a:p>
          <a:p>
            <a:pPr marL="457200" indent="-457200" algn="l" rtl="0">
              <a:lnSpc>
                <a:spcPct val="150000"/>
              </a:lnSpc>
              <a:buClrTx/>
              <a:buFont typeface="+mj-lt"/>
              <a:buAutoNum type="arabicParenR"/>
            </a:pPr>
            <a:r>
              <a:rPr lang="en-US" dirty="0" smtClean="0"/>
              <a:t>Urine chemistry examinations </a:t>
            </a:r>
            <a:r>
              <a:rPr lang="en-US" dirty="0"/>
              <a:t>(</a:t>
            </a:r>
            <a:r>
              <a:rPr lang="en-US" dirty="0" smtClean="0"/>
              <a:t>Urine osmolality)</a:t>
            </a:r>
            <a:endParaRPr lang="en-US" dirty="0"/>
          </a:p>
          <a:p>
            <a:pPr marL="0" indent="0" algn="l" rtl="0">
              <a:lnSpc>
                <a:spcPct val="150000"/>
              </a:lnSpc>
              <a:buClrTx/>
              <a:buNone/>
            </a:pPr>
            <a:r>
              <a:rPr lang="en-US" dirty="0" smtClean="0"/>
              <a:t>to distinguish various forms of acute renal failure; decreased </a:t>
            </a:r>
            <a:r>
              <a:rPr lang="en-US" dirty="0" smtClean="0"/>
              <a:t>sodium.</a:t>
            </a:r>
          </a:p>
          <a:p>
            <a:pPr marL="457200" indent="-457200" algn="l" rtl="0">
              <a:lnSpc>
                <a:spcPct val="150000"/>
              </a:lnSpc>
              <a:buClrTx/>
              <a:buFont typeface="+mj-lt"/>
              <a:buAutoNum type="arabicParenR" startAt="5"/>
            </a:pPr>
            <a:r>
              <a:rPr lang="en-US" dirty="0" smtClean="0"/>
              <a:t>Renal </a:t>
            </a:r>
            <a:r>
              <a:rPr lang="en-US" dirty="0" smtClean="0"/>
              <a:t>ultrasonography or KUB </a:t>
            </a:r>
            <a:r>
              <a:rPr lang="en-US" dirty="0" smtClean="0"/>
              <a:t>for estimate of renal size and to exclude a treatable obstructive </a:t>
            </a:r>
            <a:r>
              <a:rPr lang="en-US" dirty="0" err="1" smtClean="0"/>
              <a:t>uropathy</a:t>
            </a:r>
            <a:r>
              <a:rPr lang="en-US" dirty="0" smtClean="0"/>
              <a:t>.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63523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en-US" b="1" dirty="0" smtClean="0"/>
              <a:t>STOP??????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467600" cy="5349208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/>
              <a:t>Other </a:t>
            </a:r>
            <a:r>
              <a:rPr lang="en-US" dirty="0" smtClean="0"/>
              <a:t>Causes </a:t>
            </a:r>
            <a:r>
              <a:rPr lang="en-US" dirty="0"/>
              <a:t>of Elevated </a:t>
            </a:r>
            <a:r>
              <a:rPr lang="en-US" dirty="0" smtClean="0"/>
              <a:t>BUN:</a:t>
            </a:r>
          </a:p>
          <a:p>
            <a:pPr lvl="1" algn="l" rtl="0"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en-US" dirty="0"/>
              <a:t>GI bleed</a:t>
            </a:r>
          </a:p>
          <a:p>
            <a:pPr lvl="1" algn="l" rtl="0"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en-US" dirty="0"/>
              <a:t>Catabolic State</a:t>
            </a:r>
          </a:p>
          <a:p>
            <a:pPr lvl="1" algn="l" rtl="0"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en-US" dirty="0"/>
              <a:t>High Protein Diet</a:t>
            </a:r>
          </a:p>
          <a:p>
            <a:pPr lvl="1" algn="l" rtl="0"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en-US" dirty="0"/>
              <a:t>Systemic Steroid Use</a:t>
            </a:r>
          </a:p>
          <a:p>
            <a:pPr marL="0" indent="0" algn="l" rtl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1861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/>
              <a:t>Management: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200000"/>
              </a:lnSpc>
              <a:buNone/>
            </a:pPr>
            <a:r>
              <a:rPr lang="en-US" dirty="0" smtClean="0"/>
              <a:t>There are </a:t>
            </a:r>
            <a:r>
              <a:rPr lang="en-US" dirty="0"/>
              <a:t>3 management goals: </a:t>
            </a:r>
            <a:endParaRPr lang="en-US" dirty="0" smtClean="0"/>
          </a:p>
          <a:p>
            <a:pPr marL="822960" lvl="1" indent="-457200" algn="l" rtl="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prevent death or further </a:t>
            </a:r>
            <a:r>
              <a:rPr lang="en-US" dirty="0" smtClean="0"/>
              <a:t>injury. </a:t>
            </a:r>
          </a:p>
          <a:p>
            <a:pPr marL="822960" lvl="1" indent="-457200" algn="l" rtl="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correct reversible </a:t>
            </a:r>
            <a:r>
              <a:rPr lang="en-US" dirty="0" smtClean="0"/>
              <a:t>causes.</a:t>
            </a:r>
          </a:p>
          <a:p>
            <a:pPr marL="822960" lvl="1" indent="-457200" algn="l" rtl="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dirty="0"/>
              <a:t>provide general supportive care during maintenance and recovery</a:t>
            </a:r>
            <a:r>
              <a:rPr lang="en-US" dirty="0" smtClean="0"/>
              <a:t>.</a:t>
            </a:r>
          </a:p>
          <a:p>
            <a:pPr marL="365760" lvl="1" indent="0" algn="l" rtl="0">
              <a:lnSpc>
                <a:spcPct val="200000"/>
              </a:lnSpc>
              <a:buClrTx/>
              <a:buNone/>
            </a:pPr>
            <a:r>
              <a:rPr lang="en-US" b="1" i="1" u="sng" dirty="0" smtClean="0"/>
              <a:t>Also, the </a:t>
            </a:r>
            <a:r>
              <a:rPr lang="en-US" b="1" i="1" u="sng" dirty="0"/>
              <a:t>goal of trying to convert </a:t>
            </a:r>
            <a:r>
              <a:rPr lang="en-US" b="1" i="1" u="sng" dirty="0" err="1"/>
              <a:t>oliguric</a:t>
            </a:r>
            <a:r>
              <a:rPr lang="en-US" b="1" i="1" u="sng" dirty="0"/>
              <a:t> to non-</a:t>
            </a:r>
            <a:r>
              <a:rPr lang="en-US" b="1" i="1" u="sng" dirty="0" err="1"/>
              <a:t>oliguric</a:t>
            </a:r>
            <a:r>
              <a:rPr lang="en-US" b="1" i="1" u="sng" dirty="0"/>
              <a:t> ARF is no longer considered </a:t>
            </a:r>
            <a:r>
              <a:rPr lang="en-US" b="1" i="1" u="sng" dirty="0" smtClean="0"/>
              <a:t>important.</a:t>
            </a:r>
            <a:endParaRPr lang="en-US" b="1" i="1" u="sng" dirty="0"/>
          </a:p>
          <a:p>
            <a:pPr marL="0" indent="0" algn="l" rtl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61285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r>
              <a:rPr lang="en-US" b="1" dirty="0" smtClean="0"/>
              <a:t>Treatment methods: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2592288"/>
          </a:xfrm>
        </p:spPr>
        <p:txBody>
          <a:bodyPr/>
          <a:lstStyle/>
          <a:p>
            <a:pPr algn="l" rtl="0">
              <a:lnSpc>
                <a:spcPct val="200000"/>
              </a:lnSpc>
            </a:pPr>
            <a:r>
              <a:rPr lang="en-US" b="1" dirty="0"/>
              <a:t>Preventive Measures.</a:t>
            </a:r>
          </a:p>
          <a:p>
            <a:pPr algn="l" rtl="0">
              <a:lnSpc>
                <a:spcPct val="200000"/>
              </a:lnSpc>
            </a:pPr>
            <a:r>
              <a:rPr lang="en-US" b="1" dirty="0"/>
              <a:t>Corrective and Supportive Measures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7888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/>
              <a:t>Preventive Measures: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8363272" cy="5760640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/>
              <a:t>Identify patients with preexisting renal disease.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Initiate adequate hydration before, during, and after any procedure requiring NPO status.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Avoid exposure to </a:t>
            </a:r>
            <a:r>
              <a:rPr lang="en-US" dirty="0" err="1" smtClean="0"/>
              <a:t>nephrotoxins</a:t>
            </a:r>
            <a:r>
              <a:rPr lang="en-US" dirty="0" smtClean="0"/>
              <a:t>. “majority of drugs or their metabolites are excreted by the kidneys”.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Monitor chronic analgesic use some drugs may cause interstitial nephritis and papillary necrosis.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Prevent and treat shock with blood and fluid replacement. Prevent prolonged periods of hypotension.</a:t>
            </a:r>
          </a:p>
        </p:txBody>
      </p:sp>
    </p:spTree>
    <p:extLst>
      <p:ext uri="{BB962C8B-B14F-4D97-AF65-F5344CB8AC3E}">
        <p14:creationId xmlns:p14="http://schemas.microsoft.com/office/powerpoint/2010/main" val="4151801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Continue……..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8229600" cy="5832648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Monitor urinary output and CVP hourly in critically ill patients to detect onset of renal failure at the earliest moment.</a:t>
            </a:r>
          </a:p>
          <a:p>
            <a:pPr algn="l" rtl="0"/>
            <a:r>
              <a:rPr lang="en-US" dirty="0" smtClean="0"/>
              <a:t>Avoid infection; give meticulous care to patients with indwelling catheters and I.V. lines.</a:t>
            </a:r>
          </a:p>
          <a:p>
            <a:pPr algn="l" rtl="0"/>
            <a:r>
              <a:rPr lang="en-US" dirty="0" smtClean="0"/>
              <a:t>Take every precaution to make sure that the right person receives the right blood to avoid severe transfusion reactions, which can precipitate renal complications.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b="1" dirty="0" smtClean="0"/>
              <a:t>The Best </a:t>
            </a:r>
            <a:r>
              <a:rPr lang="en-US" b="1" dirty="0"/>
              <a:t>to PREVENT it if </a:t>
            </a:r>
            <a:r>
              <a:rPr lang="en-US" b="1" dirty="0" smtClean="0"/>
              <a:t>possible……………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527788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/>
              <a:t>Corrective and Supportive Measures: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8291264" cy="5616624"/>
          </a:xfrm>
        </p:spPr>
        <p:txBody>
          <a:bodyPr>
            <a:normAutofit/>
          </a:bodyPr>
          <a:lstStyle/>
          <a:p>
            <a:pPr algn="l" rtl="0">
              <a:buBlip>
                <a:blip r:embed="rId2"/>
              </a:buBlip>
            </a:pPr>
            <a:r>
              <a:rPr lang="en-US" dirty="0" smtClean="0"/>
              <a:t>Correct reversible cause of acute renal failure (</a:t>
            </a:r>
            <a:r>
              <a:rPr lang="en-US" dirty="0" err="1" smtClean="0"/>
              <a:t>eg</a:t>
            </a:r>
            <a:r>
              <a:rPr lang="en-US" dirty="0" smtClean="0"/>
              <a:t>, improve renal perfusion, maximize cardiac output, surgical relief of obstruction).</a:t>
            </a:r>
          </a:p>
          <a:p>
            <a:pPr algn="l" rtl="0">
              <a:buBlip>
                <a:blip r:embed="rId2"/>
              </a:buBlip>
            </a:pPr>
            <a:r>
              <a:rPr lang="en-US" dirty="0" smtClean="0"/>
              <a:t>Be alert for and correct underlying fluid excesses or deficits.</a:t>
            </a:r>
          </a:p>
          <a:p>
            <a:pPr algn="l" rtl="0">
              <a:buBlip>
                <a:blip r:embed="rId2"/>
              </a:buBlip>
            </a:pPr>
            <a:r>
              <a:rPr lang="en-US" dirty="0" smtClean="0"/>
              <a:t>Correct and control biochemical imbalances treatment of hyperkalemia.</a:t>
            </a:r>
          </a:p>
          <a:p>
            <a:pPr algn="l" rtl="0">
              <a:buBlip>
                <a:blip r:embed="rId2"/>
              </a:buBlip>
            </a:pPr>
            <a:r>
              <a:rPr lang="en-US" dirty="0" smtClean="0"/>
              <a:t>Restore and maintain blood pressure.</a:t>
            </a:r>
          </a:p>
          <a:p>
            <a:pPr algn="l" rtl="0">
              <a:buBlip>
                <a:blip r:embed="rId2"/>
              </a:buBlip>
            </a:pPr>
            <a:r>
              <a:rPr lang="en-US" dirty="0" smtClean="0"/>
              <a:t>Maintain nutrition.</a:t>
            </a:r>
          </a:p>
          <a:p>
            <a:pPr algn="l" rtl="0">
              <a:buBlip>
                <a:blip r:embed="rId2"/>
              </a:buBlip>
            </a:pPr>
            <a:r>
              <a:rPr lang="en-US" dirty="0" smtClean="0"/>
              <a:t>Initiate hemodialysis, peritoneal dialysis, or continuous renal replacement therapy for patients with progressive renal failure and other life-threatening complications.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0092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03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en-US" b="1" dirty="0" smtClean="0"/>
              <a:t>What is Acute renal failure?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352928" cy="5688632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Acute renal failure is a syndrome of varying causation that results in a sudden decline in renal function. </a:t>
            </a:r>
            <a:endParaRPr lang="en-US" dirty="0" smtClean="0"/>
          </a:p>
          <a:p>
            <a:pPr algn="l" rtl="0"/>
            <a:r>
              <a:rPr lang="en-US" dirty="0"/>
              <a:t>Acute Renal Failure (ARF) is characterized by rapid deterioration of renal function leading to accumulation </a:t>
            </a:r>
            <a:r>
              <a:rPr lang="en-US" dirty="0" smtClean="0"/>
              <a:t>of crystalloid </a:t>
            </a:r>
            <a:r>
              <a:rPr lang="en-US" dirty="0"/>
              <a:t>solutes, water and nitrogenous products.</a:t>
            </a:r>
            <a:endParaRPr lang="en-US" dirty="0" smtClean="0"/>
          </a:p>
          <a:p>
            <a:pPr algn="l" rtl="0"/>
            <a:r>
              <a:rPr lang="en-US" dirty="0"/>
              <a:t>Occurring over hours to </a:t>
            </a:r>
            <a:r>
              <a:rPr lang="en-US" dirty="0" smtClean="0"/>
              <a:t>days.</a:t>
            </a:r>
          </a:p>
          <a:p>
            <a:pPr algn="l" rtl="0"/>
            <a:r>
              <a:rPr lang="en-US" dirty="0" smtClean="0"/>
              <a:t>It is frequently associated with an increase in BUN and </a:t>
            </a:r>
            <a:r>
              <a:rPr lang="en-US" dirty="0" err="1" smtClean="0"/>
              <a:t>creatinine</a:t>
            </a:r>
            <a:r>
              <a:rPr lang="en-US" dirty="0" smtClean="0"/>
              <a:t>, oliguria (less than 500 mL urine/24 hours), hyperkalemia, and sodium retention.</a:t>
            </a:r>
          </a:p>
          <a:p>
            <a:pPr algn="l" rtl="0"/>
            <a:r>
              <a:rPr lang="en-US" dirty="0"/>
              <a:t>Current Criteria: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/>
              <a:t>Increase in serum </a:t>
            </a:r>
            <a:r>
              <a:rPr lang="en-US" dirty="0" err="1"/>
              <a:t>creatinine</a:t>
            </a:r>
            <a:r>
              <a:rPr lang="en-US" dirty="0"/>
              <a:t> of </a:t>
            </a:r>
            <a:r>
              <a:rPr lang="en-US" dirty="0" smtClean="0"/>
              <a:t>0.5mg/dl.</a:t>
            </a:r>
            <a:endParaRPr lang="en-US" dirty="0"/>
          </a:p>
          <a:p>
            <a:pPr lvl="1" algn="l" rtl="0">
              <a:buFont typeface="Wingdings" pitchFamily="2" charset="2"/>
              <a:buChar char="Ø"/>
            </a:pPr>
            <a:r>
              <a:rPr lang="en-US" dirty="0"/>
              <a:t>25% increase in serum </a:t>
            </a:r>
            <a:r>
              <a:rPr lang="en-US" dirty="0" err="1" smtClean="0"/>
              <a:t>creatinine</a:t>
            </a:r>
            <a:r>
              <a:rPr lang="en-US" dirty="0" smtClean="0"/>
              <a:t>.</a:t>
            </a:r>
            <a:endParaRPr lang="en-US" dirty="0"/>
          </a:p>
          <a:p>
            <a:pPr lvl="1" algn="l" rtl="0">
              <a:buFont typeface="Wingdings" pitchFamily="2" charset="2"/>
              <a:buChar char="Ø"/>
            </a:pPr>
            <a:r>
              <a:rPr lang="en-US" dirty="0"/>
              <a:t>25% decrease in </a:t>
            </a:r>
            <a:r>
              <a:rPr lang="en-US" dirty="0" smtClean="0"/>
              <a:t>GFR.</a:t>
            </a:r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9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en-US" b="1" dirty="0" smtClean="0"/>
              <a:t>Supportive measurement: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23528" y="908720"/>
            <a:ext cx="7601272" cy="5760640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Dietary protein is limited to 0.7 </a:t>
            </a:r>
            <a:r>
              <a:rPr lang="en-US" dirty="0" err="1"/>
              <a:t>gm</a:t>
            </a:r>
            <a:r>
              <a:rPr lang="en-US" dirty="0"/>
              <a:t> to 1 </a:t>
            </a:r>
            <a:r>
              <a:rPr lang="en-US" dirty="0" err="1"/>
              <a:t>gm</a:t>
            </a:r>
            <a:r>
              <a:rPr lang="en-US" dirty="0"/>
              <a:t>/Kg of body weight and at least 100 </a:t>
            </a:r>
            <a:r>
              <a:rPr lang="en-US" dirty="0" err="1"/>
              <a:t>gms</a:t>
            </a:r>
            <a:r>
              <a:rPr lang="en-US" dirty="0"/>
              <a:t> of carbohydrate </a:t>
            </a:r>
            <a:r>
              <a:rPr lang="en-US" dirty="0" smtClean="0"/>
              <a:t>and fats </a:t>
            </a:r>
            <a:r>
              <a:rPr lang="en-US" dirty="0"/>
              <a:t>are given to insure an adequate calorie intake so that the catabolic effect of ARF will be minimized. </a:t>
            </a:r>
            <a:endParaRPr lang="en-US" dirty="0" smtClean="0"/>
          </a:p>
          <a:p>
            <a:pPr algn="l" rtl="0"/>
            <a:r>
              <a:rPr lang="en-US" dirty="0" smtClean="0"/>
              <a:t>Patients are </a:t>
            </a:r>
            <a:r>
              <a:rPr lang="en-US" dirty="0"/>
              <a:t>allowed to drink a volume of fluid equal to 500 mL plus the previous day's urine output. </a:t>
            </a:r>
            <a:endParaRPr lang="en-US" dirty="0" smtClean="0"/>
          </a:p>
          <a:p>
            <a:pPr algn="l" rtl="0"/>
            <a:r>
              <a:rPr lang="en-US" dirty="0"/>
              <a:t>Hydrogen pump or histamine-2 receptor blockade is beneficial in preventing GI bleeding. </a:t>
            </a:r>
            <a:endParaRPr lang="en-US" dirty="0" smtClean="0"/>
          </a:p>
          <a:p>
            <a:pPr algn="l" rtl="0"/>
            <a:r>
              <a:rPr lang="en-US" dirty="0" smtClean="0"/>
              <a:t>Prevention and early </a:t>
            </a:r>
            <a:r>
              <a:rPr lang="en-US" dirty="0"/>
              <a:t>detection of infection includes avoidance of Foley catheters, meticulous mouth and skin care, </a:t>
            </a:r>
            <a:r>
              <a:rPr lang="en-US" dirty="0" smtClean="0"/>
              <a:t>early mobilization </a:t>
            </a:r>
            <a:r>
              <a:rPr lang="en-US" dirty="0"/>
              <a:t>and aseptic techniques for IV and tracheostomy sites.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268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Continue………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075240" cy="5637240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dirty="0"/>
              <a:t>Early prophylactic dialysis simplifies management, improves patient wellbeing and permits liberalization of fluid and crystalloid restrictions.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Absolute indications for dialysis include: refractory hyperkalemia, severe metabolic acidosis, pulmonary edema, encephalopathy, seizures, bleeding diathesis pericarditis and uremic </a:t>
            </a:r>
            <a:r>
              <a:rPr lang="en-US" dirty="0" err="1"/>
              <a:t>enteropathy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4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Prognosis: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075240" cy="5616624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The prognosis for regaining renal function depends upon the etiology and reversibility of the inciting insult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Overall </a:t>
            </a:r>
            <a:r>
              <a:rPr lang="en-US" dirty="0"/>
              <a:t>5% of patients with ARF never regain renal function. Most regain partial function. </a:t>
            </a:r>
            <a:endParaRPr lang="en-US" dirty="0" smtClean="0"/>
          </a:p>
          <a:p>
            <a:pPr algn="l" rtl="0"/>
            <a:r>
              <a:rPr lang="en-US" dirty="0" smtClean="0"/>
              <a:t>Despite </a:t>
            </a:r>
            <a:r>
              <a:rPr lang="en-US" dirty="0"/>
              <a:t>the use of dialysis the mortality from ARF remains high, 50% after trauma, 80% </a:t>
            </a:r>
            <a:r>
              <a:rPr lang="en-US" dirty="0" smtClean="0"/>
              <a:t>with </a:t>
            </a:r>
            <a:r>
              <a:rPr lang="en-US" dirty="0" err="1" smtClean="0"/>
              <a:t>multiorgan</a:t>
            </a:r>
            <a:r>
              <a:rPr lang="en-US" dirty="0" smtClean="0"/>
              <a:t> </a:t>
            </a:r>
            <a:r>
              <a:rPr lang="en-US" dirty="0"/>
              <a:t>failure, 33% among medical patients and ±15% in obstetrical patients. Few die of uremia. </a:t>
            </a:r>
            <a:endParaRPr lang="en-US" dirty="0" smtClean="0"/>
          </a:p>
          <a:p>
            <a:pPr algn="l" rtl="0"/>
            <a:r>
              <a:rPr lang="en-US" dirty="0" smtClean="0"/>
              <a:t>Most die of </a:t>
            </a:r>
            <a:r>
              <a:rPr lang="en-US" dirty="0"/>
              <a:t>the inciting cause, infection or pulmonary or neurological complications.</a:t>
            </a:r>
          </a:p>
          <a:p>
            <a:pPr algn="l" rtl="0"/>
            <a:r>
              <a:rPr lang="en-US" dirty="0"/>
              <a:t>Survival decreases with advancing age and is lowest in elderly patients with perioperative sepsis.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12561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/>
              <a:t>Complications: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  <a:buBlip>
                <a:blip r:embed="rId2"/>
              </a:buBlip>
            </a:pPr>
            <a:r>
              <a:rPr lang="en-US" dirty="0" smtClean="0"/>
              <a:t>Infection.</a:t>
            </a:r>
            <a:endParaRPr lang="en-US" dirty="0" smtClean="0"/>
          </a:p>
          <a:p>
            <a:pPr algn="l" rtl="0">
              <a:lnSpc>
                <a:spcPct val="150000"/>
              </a:lnSpc>
              <a:buBlip>
                <a:blip r:embed="rId2"/>
              </a:buBlip>
            </a:pPr>
            <a:r>
              <a:rPr lang="en-US" dirty="0" smtClean="0"/>
              <a:t>Arrhythmias due to </a:t>
            </a:r>
            <a:r>
              <a:rPr lang="en-US" dirty="0" smtClean="0"/>
              <a:t>hyperkalemia.</a:t>
            </a:r>
            <a:endParaRPr lang="en-US" dirty="0" smtClean="0"/>
          </a:p>
          <a:p>
            <a:pPr algn="l" rtl="0">
              <a:lnSpc>
                <a:spcPct val="150000"/>
              </a:lnSpc>
              <a:buBlip>
                <a:blip r:embed="rId2"/>
              </a:buBlip>
            </a:pPr>
            <a:r>
              <a:rPr lang="en-US" dirty="0" smtClean="0"/>
              <a:t>Electrolyte (sodium, potassium, calcium, phosphorus) </a:t>
            </a:r>
            <a:r>
              <a:rPr lang="en-US" dirty="0" smtClean="0"/>
              <a:t>abnormalities.</a:t>
            </a:r>
            <a:endParaRPr lang="en-US" dirty="0" smtClean="0"/>
          </a:p>
          <a:p>
            <a:pPr algn="l" rtl="0">
              <a:lnSpc>
                <a:spcPct val="150000"/>
              </a:lnSpc>
              <a:buBlip>
                <a:blip r:embed="rId2"/>
              </a:buBlip>
            </a:pPr>
            <a:r>
              <a:rPr lang="en-US" dirty="0"/>
              <a:t>Fluid </a:t>
            </a:r>
            <a:r>
              <a:rPr lang="en-US" dirty="0" smtClean="0"/>
              <a:t>Overload.</a:t>
            </a:r>
            <a:endParaRPr lang="en-US" dirty="0"/>
          </a:p>
          <a:p>
            <a:pPr algn="l" rtl="0">
              <a:lnSpc>
                <a:spcPct val="150000"/>
              </a:lnSpc>
              <a:buBlip>
                <a:blip r:embed="rId2"/>
              </a:buBlip>
            </a:pPr>
            <a:r>
              <a:rPr lang="en-US" dirty="0" smtClean="0"/>
              <a:t>Uremia.</a:t>
            </a:r>
            <a:endParaRPr lang="en-US" dirty="0"/>
          </a:p>
          <a:p>
            <a:pPr algn="l" rtl="0">
              <a:lnSpc>
                <a:spcPct val="150000"/>
              </a:lnSpc>
              <a:buBlip>
                <a:blip r:embed="rId2"/>
              </a:buBlip>
            </a:pPr>
            <a:r>
              <a:rPr lang="en-US" dirty="0" smtClean="0"/>
              <a:t>Acidosis.</a:t>
            </a:r>
            <a:endParaRPr lang="en-US" dirty="0" smtClean="0"/>
          </a:p>
          <a:p>
            <a:pPr algn="l" rtl="0">
              <a:lnSpc>
                <a:spcPct val="150000"/>
              </a:lnSpc>
              <a:buBlip>
                <a:blip r:embed="rId2"/>
              </a:buBlip>
            </a:pPr>
            <a:r>
              <a:rPr lang="en-US" dirty="0" smtClean="0"/>
              <a:t>GI bleeding due to stress </a:t>
            </a:r>
            <a:r>
              <a:rPr lang="en-US" dirty="0" smtClean="0"/>
              <a:t>ulcers.</a:t>
            </a:r>
            <a:endParaRPr lang="en-US" dirty="0" smtClean="0"/>
          </a:p>
          <a:p>
            <a:pPr algn="l" rtl="0">
              <a:lnSpc>
                <a:spcPct val="150000"/>
              </a:lnSpc>
              <a:buBlip>
                <a:blip r:embed="rId2"/>
              </a:buBlip>
            </a:pPr>
            <a:r>
              <a:rPr lang="en-US" dirty="0" smtClean="0"/>
              <a:t>Multiple organ systems </a:t>
            </a:r>
            <a:r>
              <a:rPr lang="en-US" dirty="0" smtClean="0"/>
              <a:t>failure.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214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/>
              <a:t>Nursing Diagnoses: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8507288" cy="5616624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  <a:buBlip>
                <a:blip r:embed="rId2"/>
              </a:buBlip>
            </a:pPr>
            <a:r>
              <a:rPr lang="en-US" dirty="0" smtClean="0"/>
              <a:t>Excess Fluid Volume related to decreased glomerular filtration rate and sodium retention</a:t>
            </a:r>
          </a:p>
          <a:p>
            <a:pPr algn="l" rtl="0">
              <a:lnSpc>
                <a:spcPct val="150000"/>
              </a:lnSpc>
              <a:buBlip>
                <a:blip r:embed="rId2"/>
              </a:buBlip>
            </a:pPr>
            <a:r>
              <a:rPr lang="en-US" dirty="0" smtClean="0"/>
              <a:t>Risk for Infection related to alterations in the immune system and host defenses</a:t>
            </a:r>
          </a:p>
          <a:p>
            <a:pPr algn="l" rtl="0">
              <a:lnSpc>
                <a:spcPct val="150000"/>
              </a:lnSpc>
              <a:buBlip>
                <a:blip r:embed="rId2"/>
              </a:buBlip>
            </a:pPr>
            <a:r>
              <a:rPr lang="en-US" dirty="0" smtClean="0"/>
              <a:t>Imbalanced Nutrition: Less Than Body Requirements related to catabolic state, anorexia, and malnutrition associated with acute renal failure</a:t>
            </a:r>
          </a:p>
          <a:p>
            <a:pPr algn="l" rtl="0">
              <a:lnSpc>
                <a:spcPct val="150000"/>
              </a:lnSpc>
              <a:buBlip>
                <a:blip r:embed="rId2"/>
              </a:buBlip>
            </a:pPr>
            <a:r>
              <a:rPr lang="en-US" dirty="0" smtClean="0"/>
              <a:t>Risk for Injury related to GI bleeding</a:t>
            </a:r>
          </a:p>
          <a:p>
            <a:pPr algn="l" rtl="0">
              <a:lnSpc>
                <a:spcPct val="150000"/>
              </a:lnSpc>
              <a:buBlip>
                <a:blip r:embed="rId2"/>
              </a:buBlip>
            </a:pPr>
            <a:r>
              <a:rPr lang="en-US" dirty="0" smtClean="0"/>
              <a:t>Disturbed Thought Processes related to the effects of uremic toxins on the central nervous system (CNS)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8755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 smtClean="0"/>
              <a:t>Preventing Infection: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229600" cy="54006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Monitor for all signs of infection. Be aware that renal failure patients do not always demonstrate fever and leukocytosis.</a:t>
            </a:r>
          </a:p>
          <a:p>
            <a:pPr algn="l" rtl="0"/>
            <a:r>
              <a:rPr lang="en-US" dirty="0" smtClean="0"/>
              <a:t>Remove bladder catheter as soon as possible; monitor for UTI.</a:t>
            </a:r>
          </a:p>
          <a:p>
            <a:pPr algn="l" rtl="0"/>
            <a:r>
              <a:rPr lang="en-US" dirty="0" smtClean="0"/>
              <a:t>Use intensive pulmonary hygiene high incidence of lung edema and infection.</a:t>
            </a:r>
          </a:p>
          <a:p>
            <a:pPr algn="l" rtl="0"/>
            <a:r>
              <a:rPr lang="en-US" dirty="0" smtClean="0"/>
              <a:t>Carry out meticulous wound care.</a:t>
            </a:r>
          </a:p>
          <a:p>
            <a:pPr algn="l" rtl="0"/>
            <a:r>
              <a:rPr lang="en-US" dirty="0" smtClean="0"/>
              <a:t>If antibiotics are administered, care must be taken to adjust the dosage for renal impairment.</a:t>
            </a:r>
          </a:p>
          <a:p>
            <a:pPr marL="0" indent="0" algn="l" rtl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2013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/>
              <a:t>Maintaining Adequate Nutrition: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Work collaboratively with dietitian to regulate protein intake according to impaired renal function because metabolites that accumulate in blood derive almost entirely from protein catabolism.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 smtClean="0"/>
              <a:t>Protein should be of high biologic value, rich in essential amino acids (dairy products, eggs, meat), so the patient does not rely on tissue catabolism for essential amino acids.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 smtClean="0"/>
              <a:t>Low-protein diet may be supplemented with essential amino acids and vitamins.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 smtClean="0"/>
              <a:t>As renal function declines, protein intake may be restricted proportionately.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 smtClean="0"/>
              <a:t>Protein will be increased if the patient is on dialysis to allow for the loss of amino acids occurring during dialysis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175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en-US" b="1" dirty="0" smtClean="0"/>
              <a:t>Continue……..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147248" cy="5256584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Offer high-carbohydrate feedings because carbohydrates have a greater protein-sparing power and provide additional calories.</a:t>
            </a:r>
          </a:p>
          <a:p>
            <a:pPr algn="l" rtl="0"/>
            <a:r>
              <a:rPr lang="en-US" dirty="0"/>
              <a:t>Weigh daily.</a:t>
            </a:r>
          </a:p>
          <a:p>
            <a:pPr algn="l" rtl="0"/>
            <a:r>
              <a:rPr lang="en-US" dirty="0"/>
              <a:t>Monitor BUN, </a:t>
            </a:r>
            <a:r>
              <a:rPr lang="en-US" dirty="0" err="1"/>
              <a:t>creatinine</a:t>
            </a:r>
            <a:r>
              <a:rPr lang="en-US" dirty="0"/>
              <a:t>, electrolytes, serum albumin, </a:t>
            </a:r>
            <a:r>
              <a:rPr lang="en-US" dirty="0" err="1"/>
              <a:t>prealbumin</a:t>
            </a:r>
            <a:r>
              <a:rPr lang="en-US" dirty="0"/>
              <a:t>, total protein, and transferrin.</a:t>
            </a:r>
          </a:p>
          <a:p>
            <a:pPr algn="l" rtl="0"/>
            <a:r>
              <a:rPr lang="en-US" dirty="0"/>
              <a:t>Be aware that food and fluids containing large amounts of sodium, potassium, and phosphorus may need to be restricted.</a:t>
            </a:r>
          </a:p>
          <a:p>
            <a:pPr algn="l" rtl="0"/>
            <a:r>
              <a:rPr lang="en-US" dirty="0"/>
              <a:t>Prepare for </a:t>
            </a:r>
            <a:r>
              <a:rPr lang="en-US" dirty="0" err="1"/>
              <a:t>hyperalimentation</a:t>
            </a:r>
            <a:r>
              <a:rPr lang="en-US" dirty="0"/>
              <a:t> when adequate nutrition cannot be maintained through the GI tract.</a:t>
            </a:r>
          </a:p>
          <a:p>
            <a:pPr marL="0" indent="0" algn="l" rtl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5023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6172" y="4293097"/>
            <a:ext cx="7467600" cy="136815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The end</a:t>
            </a:r>
            <a:endParaRPr lang="ar-SA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665"/>
            <a:ext cx="396044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82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en-US" b="1" dirty="0"/>
              <a:t>Epidemiology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4032448"/>
          </a:xfrm>
        </p:spPr>
        <p:txBody>
          <a:bodyPr/>
          <a:lstStyle/>
          <a:p>
            <a:pPr algn="l" rtl="0">
              <a:buBlip>
                <a:blip r:embed="rId2"/>
              </a:buBlip>
            </a:pPr>
            <a:r>
              <a:rPr lang="en-US" dirty="0" smtClean="0"/>
              <a:t>Varies??????</a:t>
            </a:r>
            <a:endParaRPr lang="en-US" dirty="0"/>
          </a:p>
          <a:p>
            <a:pPr algn="l" rtl="0">
              <a:buBlip>
                <a:blip r:embed="rId2"/>
              </a:buBlip>
            </a:pPr>
            <a:r>
              <a:rPr lang="en-US" dirty="0"/>
              <a:t>1-2% of hospital </a:t>
            </a:r>
            <a:r>
              <a:rPr lang="en-US" dirty="0" smtClean="0"/>
              <a:t>admissions.</a:t>
            </a:r>
            <a:endParaRPr lang="en-US" dirty="0"/>
          </a:p>
          <a:p>
            <a:pPr algn="l" rtl="0">
              <a:buBlip>
                <a:blip r:embed="rId2"/>
              </a:buBlip>
            </a:pPr>
            <a:r>
              <a:rPr lang="en-US" dirty="0"/>
              <a:t>2-5% during </a:t>
            </a:r>
            <a:r>
              <a:rPr lang="en-US" dirty="0" smtClean="0"/>
              <a:t>hospitalization.</a:t>
            </a:r>
            <a:endParaRPr lang="en-US" dirty="0"/>
          </a:p>
          <a:p>
            <a:pPr algn="l" rtl="0">
              <a:buBlip>
                <a:blip r:embed="rId2"/>
              </a:buBlip>
            </a:pPr>
            <a:r>
              <a:rPr lang="en-US" dirty="0"/>
              <a:t>Up to 20% of ICU </a:t>
            </a:r>
            <a:r>
              <a:rPr lang="en-US" dirty="0" smtClean="0"/>
              <a:t>patients.</a:t>
            </a:r>
            <a:endParaRPr lang="en-US" dirty="0"/>
          </a:p>
          <a:p>
            <a:pPr algn="l" rtl="0">
              <a:buBlip>
                <a:blip r:embed="rId2"/>
              </a:buBlip>
            </a:pPr>
            <a:r>
              <a:rPr lang="en-US" dirty="0"/>
              <a:t>Slightly more women than </a:t>
            </a:r>
            <a:r>
              <a:rPr lang="en-US" dirty="0" smtClean="0"/>
              <a:t>men.</a:t>
            </a:r>
            <a:endParaRPr lang="en-US" dirty="0"/>
          </a:p>
          <a:p>
            <a:pPr algn="l" rtl="0">
              <a:buBlip>
                <a:blip r:embed="rId2"/>
              </a:buBlip>
            </a:pPr>
            <a:r>
              <a:rPr lang="en-US" dirty="0"/>
              <a:t>140 </a:t>
            </a:r>
            <a:r>
              <a:rPr lang="en-US" dirty="0" smtClean="0"/>
              <a:t>million </a:t>
            </a:r>
            <a:r>
              <a:rPr lang="en-US" dirty="0"/>
              <a:t>patients per year </a:t>
            </a:r>
            <a:r>
              <a:rPr lang="en-US" dirty="0" smtClean="0"/>
              <a:t>in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  <a:r>
              <a:rPr lang="en-US" dirty="0"/>
              <a:t>western </a:t>
            </a:r>
            <a:r>
              <a:rPr lang="en-US" dirty="0" smtClean="0"/>
              <a:t>countries.</a:t>
            </a:r>
            <a:endParaRPr lang="en-US" dirty="0"/>
          </a:p>
          <a:p>
            <a:pPr algn="l" rtl="0"/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63987" y="1952836"/>
            <a:ext cx="626469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26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 smtClean="0"/>
              <a:t>What are types/etiologies of acute renal failure?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435280" cy="5544616"/>
          </a:xfrm>
        </p:spPr>
        <p:txBody>
          <a:bodyPr>
            <a:normAutofit fontScale="92500"/>
          </a:bodyPr>
          <a:lstStyle/>
          <a:p>
            <a:pPr marL="457200" indent="-457200" algn="l" rtl="0">
              <a:buClr>
                <a:schemeClr val="tx1"/>
              </a:buClr>
              <a:buFont typeface="+mj-lt"/>
              <a:buAutoNum type="arabicPeriod"/>
            </a:pPr>
            <a:r>
              <a:rPr lang="en-US" b="1" dirty="0" err="1" smtClean="0"/>
              <a:t>Prerenal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smtClean="0"/>
              <a:t>70</a:t>
            </a:r>
            <a:r>
              <a:rPr lang="en-US" dirty="0"/>
              <a:t>% of cases</a:t>
            </a:r>
            <a:r>
              <a:rPr lang="en-US" dirty="0" smtClean="0"/>
              <a:t>) </a:t>
            </a:r>
            <a:r>
              <a:rPr lang="en-US" dirty="0" smtClean="0"/>
              <a:t>causes </a:t>
            </a:r>
            <a:r>
              <a:rPr lang="en-US" dirty="0" smtClean="0"/>
              <a:t>result from conditions that decrease renal blood flow (</a:t>
            </a:r>
            <a:r>
              <a:rPr lang="en-US" dirty="0" err="1" smtClean="0"/>
              <a:t>hypovolemia</a:t>
            </a:r>
            <a:r>
              <a:rPr lang="en-US" dirty="0" smtClean="0"/>
              <a:t>, shock, hemorrhage, burns, impaired cardiac output, diuretic therapy</a:t>
            </a:r>
            <a:r>
              <a:rPr lang="en-US" dirty="0" smtClean="0"/>
              <a:t>).</a:t>
            </a:r>
          </a:p>
          <a:p>
            <a:pPr marL="0" indent="0" algn="l" rtl="0">
              <a:buClr>
                <a:schemeClr val="tx1"/>
              </a:buClr>
              <a:buNone/>
            </a:pPr>
            <a:r>
              <a:rPr lang="en-US" b="1" dirty="0" smtClean="0"/>
              <a:t>Commonly medication associate with </a:t>
            </a:r>
            <a:r>
              <a:rPr lang="en-US" b="1" dirty="0" err="1" smtClean="0"/>
              <a:t>prerenal</a:t>
            </a:r>
            <a:r>
              <a:rPr lang="en-US" b="1" dirty="0" smtClean="0"/>
              <a:t>:</a:t>
            </a:r>
          </a:p>
          <a:p>
            <a:pPr lvl="1" algn="l" rtl="0">
              <a:buClr>
                <a:schemeClr val="tx1"/>
              </a:buClr>
              <a:buFont typeface="Wingdings" pitchFamily="2" charset="2"/>
              <a:buChar char="ü"/>
            </a:pPr>
            <a:r>
              <a:rPr lang="en-US" dirty="0" smtClean="0"/>
              <a:t>Renal vasoconstriction (cyclosporine</a:t>
            </a:r>
            <a:r>
              <a:rPr lang="en-US" dirty="0"/>
              <a:t>, </a:t>
            </a:r>
            <a:r>
              <a:rPr lang="en-US" dirty="0" err="1"/>
              <a:t>tacrolimus</a:t>
            </a:r>
            <a:r>
              <a:rPr lang="en-US" dirty="0"/>
              <a:t>)</a:t>
            </a:r>
          </a:p>
          <a:p>
            <a:pPr lvl="1" algn="l" rtl="0">
              <a:buClr>
                <a:schemeClr val="tx1"/>
              </a:buClr>
              <a:buFont typeface="Wingdings" pitchFamily="2" charset="2"/>
              <a:buChar char="ü"/>
            </a:pPr>
            <a:r>
              <a:rPr lang="en-US" dirty="0" smtClean="0"/>
              <a:t>Arteriole constriction NSAIDs, and ACE inhibitors</a:t>
            </a:r>
            <a:endParaRPr lang="en-US" dirty="0" smtClean="0"/>
          </a:p>
          <a:p>
            <a:pPr marL="457200" indent="-457200" algn="l" rtl="0">
              <a:buClr>
                <a:schemeClr val="tx1"/>
              </a:buClr>
              <a:buFont typeface="+mj-lt"/>
              <a:buAutoNum type="arabicPeriod" startAt="2"/>
            </a:pPr>
            <a:r>
              <a:rPr lang="en-US" b="1" dirty="0" err="1" smtClean="0"/>
              <a:t>Postrenal</a:t>
            </a:r>
            <a:r>
              <a:rPr lang="en-US" b="1" dirty="0"/>
              <a:t> </a:t>
            </a:r>
            <a:r>
              <a:rPr lang="en-US" dirty="0" smtClean="0"/>
              <a:t>(5</a:t>
            </a:r>
            <a:r>
              <a:rPr lang="en-US" dirty="0"/>
              <a:t>% of </a:t>
            </a:r>
            <a:r>
              <a:rPr lang="en-US" dirty="0" smtClean="0"/>
              <a:t>cases)</a:t>
            </a:r>
            <a:r>
              <a:rPr lang="en-US" dirty="0" smtClean="0"/>
              <a:t> </a:t>
            </a:r>
            <a:r>
              <a:rPr lang="en-US" dirty="0" smtClean="0"/>
              <a:t>causes arise from obstruction or disruption to urine flow anywhere along the urinary tract.</a:t>
            </a:r>
          </a:p>
          <a:p>
            <a:pPr marL="0" indent="0" algn="l" rtl="0">
              <a:buClr>
                <a:schemeClr val="tx1"/>
              </a:buClr>
              <a:buNone/>
            </a:pPr>
            <a:r>
              <a:rPr lang="en-US" b="1" dirty="0"/>
              <a:t>Commonly medication associate with </a:t>
            </a:r>
            <a:r>
              <a:rPr lang="en-US" b="1" dirty="0" err="1" smtClean="0"/>
              <a:t>postrenal</a:t>
            </a:r>
            <a:r>
              <a:rPr lang="en-US" b="1" dirty="0"/>
              <a:t>:</a:t>
            </a:r>
          </a:p>
          <a:p>
            <a:pPr lvl="1" algn="l" rtl="0">
              <a:buClr>
                <a:schemeClr val="tx1"/>
              </a:buClr>
              <a:buFont typeface="Wingdings" pitchFamily="2" charset="2"/>
              <a:buChar char="ü"/>
            </a:pPr>
            <a:r>
              <a:rPr lang="en-US" dirty="0"/>
              <a:t>Aminoglycosides</a:t>
            </a:r>
          </a:p>
          <a:p>
            <a:pPr lvl="1" algn="l" rtl="0">
              <a:buClr>
                <a:schemeClr val="tx1"/>
              </a:buClr>
              <a:buFont typeface="Wingdings" pitchFamily="2" charset="2"/>
              <a:buChar char="ü"/>
            </a:pPr>
            <a:r>
              <a:rPr lang="en-US" dirty="0" err="1" smtClean="0"/>
              <a:t>Radiocontrast</a:t>
            </a:r>
            <a:r>
              <a:rPr lang="en-US" dirty="0" smtClean="0"/>
              <a:t> </a:t>
            </a:r>
            <a:r>
              <a:rPr lang="en-US" dirty="0"/>
              <a:t>dye</a:t>
            </a:r>
          </a:p>
          <a:p>
            <a:pPr lvl="1" algn="l" rtl="0">
              <a:buClr>
                <a:schemeClr val="tx1"/>
              </a:buClr>
              <a:buFont typeface="Wingdings" pitchFamily="2" charset="2"/>
              <a:buChar char="ü"/>
            </a:pPr>
            <a:r>
              <a:rPr lang="en-US" dirty="0" smtClean="0"/>
              <a:t>Cancer </a:t>
            </a:r>
            <a:r>
              <a:rPr lang="en-US" dirty="0"/>
              <a:t>drugs (e.g. </a:t>
            </a:r>
            <a:r>
              <a:rPr lang="en-US" dirty="0" err="1" smtClean="0"/>
              <a:t>cisplatin</a:t>
            </a:r>
            <a:r>
              <a:rPr lang="en-US" dirty="0" smtClean="0"/>
              <a:t>, cyclosporine, methotrexate).</a:t>
            </a:r>
            <a:endParaRPr lang="en-US" dirty="0"/>
          </a:p>
          <a:p>
            <a:pPr lvl="1" algn="l" rtl="0">
              <a:buClr>
                <a:schemeClr val="tx1"/>
              </a:buClr>
              <a:buFont typeface="Wingdings" pitchFamily="2" charset="2"/>
              <a:buChar char="ü"/>
            </a:pPr>
            <a:r>
              <a:rPr lang="en-US" dirty="0" smtClean="0"/>
              <a:t>Antimicrobials: (</a:t>
            </a:r>
            <a:r>
              <a:rPr lang="en-US" dirty="0"/>
              <a:t>e.g. </a:t>
            </a:r>
            <a:r>
              <a:rPr lang="en-US" dirty="0" err="1" smtClean="0"/>
              <a:t>foscarnet</a:t>
            </a:r>
            <a:r>
              <a:rPr lang="en-US" dirty="0" smtClean="0"/>
              <a:t>, </a:t>
            </a:r>
            <a:r>
              <a:rPr lang="en-US" dirty="0" err="1" smtClean="0"/>
              <a:t>pentamidine</a:t>
            </a:r>
            <a:r>
              <a:rPr lang="en-US" dirty="0" smtClean="0"/>
              <a:t>, amphotericin </a:t>
            </a:r>
            <a:r>
              <a:rPr lang="en-US" dirty="0"/>
              <a:t>B) </a:t>
            </a:r>
            <a:r>
              <a:rPr lang="en-US" dirty="0" smtClean="0"/>
              <a:t>.</a:t>
            </a:r>
          </a:p>
          <a:p>
            <a:pPr lvl="1" algn="l" rtl="0">
              <a:buClr>
                <a:schemeClr val="tx1"/>
              </a:buClr>
              <a:buFont typeface="Wingdings" pitchFamily="2" charset="2"/>
              <a:buChar char="ü"/>
            </a:pPr>
            <a:r>
              <a:rPr lang="en-US" dirty="0" err="1"/>
              <a:t>Intratubular</a:t>
            </a:r>
            <a:r>
              <a:rPr lang="en-US" dirty="0"/>
              <a:t> </a:t>
            </a:r>
            <a:r>
              <a:rPr lang="en-US" dirty="0" smtClean="0"/>
              <a:t>Obstruction (acyclovir</a:t>
            </a:r>
            <a:r>
              <a:rPr lang="en-US" dirty="0"/>
              <a:t>, sulfa, </a:t>
            </a:r>
            <a:r>
              <a:rPr lang="en-US" dirty="0" err="1" smtClean="0"/>
              <a:t>ethyleneglycol</a:t>
            </a:r>
            <a:r>
              <a:rPr lang="en-US" dirty="0" smtClean="0"/>
              <a:t>).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143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Continue……….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715200" cy="3024336"/>
          </a:xfrm>
        </p:spPr>
        <p:txBody>
          <a:bodyPr/>
          <a:lstStyle/>
          <a:p>
            <a:pPr marL="457200" indent="-457200" algn="l" rtl="0">
              <a:buClrTx/>
              <a:buFont typeface="+mj-lt"/>
              <a:buAutoNum type="arabicPeriod" startAt="3"/>
            </a:pPr>
            <a:r>
              <a:rPr lang="en-US" b="1" dirty="0" err="1"/>
              <a:t>Intrarenal</a:t>
            </a:r>
            <a:r>
              <a:rPr lang="en-US" dirty="0"/>
              <a:t> (25% of cases) causes result from injury to renal tissue and are usually associated with </a:t>
            </a:r>
            <a:r>
              <a:rPr lang="en-US" dirty="0" err="1"/>
              <a:t>intrarenal</a:t>
            </a:r>
            <a:r>
              <a:rPr lang="en-US" dirty="0"/>
              <a:t> ischemia, toxins, immunologic processes, systemic and vascular disorders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59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504056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 smtClean="0"/>
              <a:t>Causes</a:t>
            </a:r>
            <a:endParaRPr lang="ar-S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6" y="620688"/>
            <a:ext cx="8964488" cy="642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88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562074"/>
          </a:xfrm>
        </p:spPr>
        <p:txBody>
          <a:bodyPr/>
          <a:lstStyle/>
          <a:p>
            <a:r>
              <a:rPr lang="en-US" b="1" dirty="0" smtClean="0"/>
              <a:t>Pathophysiology:</a:t>
            </a:r>
            <a:endParaRPr lang="ar-SA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964488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31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 smtClean="0"/>
              <a:t>Clinical Course: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8229600" cy="5832648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/>
              <a:t>Onset: </a:t>
            </a:r>
            <a:r>
              <a:rPr lang="en-US" dirty="0" smtClean="0"/>
              <a:t>begins when the kidney is injured and lasts from hours to days.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b="1" dirty="0" err="1" smtClean="0"/>
              <a:t>Oliguric</a:t>
            </a:r>
            <a:r>
              <a:rPr lang="en-US" b="1" dirty="0" smtClean="0"/>
              <a:t> </a:t>
            </a:r>
            <a:r>
              <a:rPr lang="en-US" b="1" dirty="0" err="1" smtClean="0"/>
              <a:t>anuric</a:t>
            </a:r>
            <a:r>
              <a:rPr lang="en-US" b="1" dirty="0" smtClean="0"/>
              <a:t> phase </a:t>
            </a:r>
            <a:r>
              <a:rPr lang="en-US" dirty="0" smtClean="0"/>
              <a:t>(urine volume less than 400 to 500mL/24 hours).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dirty="0" smtClean="0"/>
              <a:t>Accompanied by rise in serum concentration of elements usually excreted by kidney (urea, </a:t>
            </a:r>
            <a:r>
              <a:rPr lang="en-US" dirty="0" err="1" smtClean="0"/>
              <a:t>creatinine</a:t>
            </a:r>
            <a:r>
              <a:rPr lang="en-US" dirty="0" smtClean="0"/>
              <a:t>, organic acids, and the intracellular </a:t>
            </a:r>
            <a:r>
              <a:rPr lang="en-US" dirty="0" err="1" smtClean="0"/>
              <a:t>cations</a:t>
            </a:r>
            <a:r>
              <a:rPr lang="en-US" dirty="0" smtClean="0"/>
              <a:t> potassium and magnesium).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dirty="0" smtClean="0"/>
              <a:t>There can be a decrease in renal function with increasing nitrogen retention even when the patient is excreting more than 2 to 3 L of urine daily called </a:t>
            </a:r>
            <a:r>
              <a:rPr lang="en-US" dirty="0" err="1" smtClean="0"/>
              <a:t>nonoliguric</a:t>
            </a:r>
            <a:r>
              <a:rPr lang="en-US" dirty="0" smtClean="0"/>
              <a:t> or high-output renal failure.</a:t>
            </a:r>
          </a:p>
        </p:txBody>
      </p:sp>
    </p:spTree>
    <p:extLst>
      <p:ext uri="{BB962C8B-B14F-4D97-AF65-F5344CB8AC3E}">
        <p14:creationId xmlns:p14="http://schemas.microsoft.com/office/powerpoint/2010/main" val="280998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Continue…….</a:t>
            </a:r>
            <a:endParaRPr lang="ar-SA" sz="2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7467600" cy="4277072"/>
          </a:xfrm>
        </p:spPr>
        <p:txBody>
          <a:bodyPr/>
          <a:lstStyle/>
          <a:p>
            <a:pPr algn="l" rtl="0"/>
            <a:r>
              <a:rPr lang="en-US" b="1" dirty="0"/>
              <a:t>Diuretic phase: </a:t>
            </a:r>
            <a:r>
              <a:rPr lang="en-US" dirty="0"/>
              <a:t>begins when the 24-hour urine volume exceeds 500 mL and ends when the BUN and serum </a:t>
            </a:r>
            <a:r>
              <a:rPr lang="en-US" dirty="0" err="1"/>
              <a:t>creatinine</a:t>
            </a:r>
            <a:r>
              <a:rPr lang="en-US" dirty="0"/>
              <a:t> levels stop rising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en-US" b="1" dirty="0"/>
              <a:t>Recovery phase:</a:t>
            </a:r>
          </a:p>
          <a:p>
            <a:pPr lvl="1" algn="l" rtl="0">
              <a:buClrTx/>
              <a:buFont typeface="Wingdings" pitchFamily="2" charset="2"/>
              <a:buChar char="ü"/>
            </a:pPr>
            <a:r>
              <a:rPr lang="en-US" dirty="0"/>
              <a:t>Usually lasts several months to 1 year.</a:t>
            </a:r>
          </a:p>
          <a:p>
            <a:pPr lvl="1" algn="l" rtl="0">
              <a:buClrTx/>
              <a:buFont typeface="Wingdings" pitchFamily="2" charset="2"/>
              <a:buChar char="ü"/>
            </a:pPr>
            <a:r>
              <a:rPr lang="en-US" dirty="0"/>
              <a:t>Probably some scar tissue remains, but the functional loss is not always clinically significant.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577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شربية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343</TotalTime>
  <Words>1584</Words>
  <Application>Microsoft Office PowerPoint</Application>
  <PresentationFormat>عرض على الشاشة (3:4)‏</PresentationFormat>
  <Paragraphs>153</Paragraphs>
  <Slides>28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29" baseType="lpstr">
      <vt:lpstr>مشربية</vt:lpstr>
      <vt:lpstr>ACUTE RENAL FAILURE</vt:lpstr>
      <vt:lpstr>What is Acute renal failure?</vt:lpstr>
      <vt:lpstr>Epidemiology</vt:lpstr>
      <vt:lpstr>What are types/etiologies of acute renal failure?</vt:lpstr>
      <vt:lpstr>Continue……….</vt:lpstr>
      <vt:lpstr>Causes</vt:lpstr>
      <vt:lpstr>Pathophysiology:</vt:lpstr>
      <vt:lpstr>Clinical Course:</vt:lpstr>
      <vt:lpstr>Continue…….</vt:lpstr>
      <vt:lpstr>Clinical Manifestations:</vt:lpstr>
      <vt:lpstr>Clinical Manifestations:</vt:lpstr>
      <vt:lpstr>Diagnostic Evaluation </vt:lpstr>
      <vt:lpstr>STOP??????</vt:lpstr>
      <vt:lpstr>Management:</vt:lpstr>
      <vt:lpstr>Treatment methods:</vt:lpstr>
      <vt:lpstr>Preventive Measures:</vt:lpstr>
      <vt:lpstr>Continue……..</vt:lpstr>
      <vt:lpstr>Corrective and Supportive Measures:</vt:lpstr>
      <vt:lpstr>عرض تقديمي في PowerPoint</vt:lpstr>
      <vt:lpstr>Supportive measurement:</vt:lpstr>
      <vt:lpstr>Continue………</vt:lpstr>
      <vt:lpstr>Prognosis:</vt:lpstr>
      <vt:lpstr>Complications:</vt:lpstr>
      <vt:lpstr>Nursing Diagnoses:</vt:lpstr>
      <vt:lpstr>Preventing Infection:</vt:lpstr>
      <vt:lpstr>Maintaining Adequate Nutrition:</vt:lpstr>
      <vt:lpstr>Continue……..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RENAL FAILURE</dc:title>
  <dc:creator>Mohammad</dc:creator>
  <cp:lastModifiedBy>Mohammad</cp:lastModifiedBy>
  <cp:revision>24</cp:revision>
  <dcterms:created xsi:type="dcterms:W3CDTF">2012-08-09T12:12:33Z</dcterms:created>
  <dcterms:modified xsi:type="dcterms:W3CDTF">2012-08-15T20:54:55Z</dcterms:modified>
</cp:coreProperties>
</file>