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6" r:id="rId4"/>
    <p:sldId id="257" r:id="rId5"/>
    <p:sldId id="278" r:id="rId6"/>
    <p:sldId id="258" r:id="rId7"/>
    <p:sldId id="267" r:id="rId8"/>
    <p:sldId id="277" r:id="rId9"/>
    <p:sldId id="268" r:id="rId10"/>
    <p:sldId id="269" r:id="rId11"/>
    <p:sldId id="272" r:id="rId12"/>
    <p:sldId id="273" r:id="rId13"/>
    <p:sldId id="259" r:id="rId14"/>
    <p:sldId id="260" r:id="rId15"/>
    <p:sldId id="261" r:id="rId16"/>
    <p:sldId id="270" r:id="rId17"/>
    <p:sldId id="279" r:id="rId18"/>
    <p:sldId id="262" r:id="rId19"/>
    <p:sldId id="263" r:id="rId20"/>
    <p:sldId id="264" r:id="rId21"/>
    <p:sldId id="274" r:id="rId22"/>
    <p:sldId id="265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0" y="0"/>
            <a:ext cx="9178925" cy="6924675"/>
            <a:chOff x="-20" y="0"/>
            <a:chExt cx="5782" cy="4362"/>
          </a:xfrm>
        </p:grpSpPr>
        <p:sp>
          <p:nvSpPr>
            <p:cNvPr id="5" name="Rectangle 3" descr="Stonbk"/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8" name="Picture 6" descr="C:\My Documents\bits\Astonbnr.GIF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Line 10"/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Line 11"/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12"/>
                </a:cxn>
                <a:cxn ang="0">
                  <a:pos x="27" y="23"/>
                </a:cxn>
                <a:cxn ang="0">
                  <a:pos x="36" y="35"/>
                </a:cxn>
                <a:cxn ang="0">
                  <a:pos x="47" y="45"/>
                </a:cxn>
                <a:cxn ang="0">
                  <a:pos x="56" y="66"/>
                </a:cxn>
                <a:cxn ang="0">
                  <a:pos x="63" y="80"/>
                </a:cxn>
                <a:cxn ang="0">
                  <a:pos x="65" y="86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61" y="27"/>
                </a:cxn>
                <a:cxn ang="0">
                  <a:pos x="52" y="57"/>
                </a:cxn>
                <a:cxn ang="0">
                  <a:pos x="46" y="72"/>
                </a:cxn>
                <a:cxn ang="0">
                  <a:pos x="33" y="63"/>
                </a:cxn>
                <a:cxn ang="0">
                  <a:pos x="25" y="51"/>
                </a:cxn>
                <a:cxn ang="0">
                  <a:pos x="10" y="39"/>
                </a:cxn>
                <a:cxn ang="0">
                  <a:pos x="4" y="77"/>
                </a:cxn>
                <a:cxn ang="0">
                  <a:pos x="1" y="84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71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244600" y="1247775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s-ES"/>
          </a:p>
        </p:txBody>
      </p:sp>
      <p:sp>
        <p:nvSpPr>
          <p:cNvPr id="29711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es-E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12620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70046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294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13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466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883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عنوان، وقصاصة فنية، و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529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عنوان، ونص، وقصاصة فن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 smtClean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36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93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7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01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79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01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04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05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50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69113"/>
            <a:chOff x="0" y="0"/>
            <a:chExt cx="5760" cy="4327"/>
          </a:xfrm>
        </p:grpSpPr>
        <p:sp>
          <p:nvSpPr>
            <p:cNvPr id="28675" name="Rectangle 3"/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034" name="Picture 4" descr="C:\My Documents\bits\Astonbnr.GIF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7" name="Rectangle 5"/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78" name="Rectangle 6" descr="Stonbk"/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6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79" name="Rectangle 7"/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80" name="Line 8"/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81" name="Line 9"/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8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7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0DC1E4D8-E93E-4641-9A96-4D08A9CFB63C}" type="datetimeFigureOut">
              <a:rPr lang="en-GB" smtClean="0"/>
              <a:t>05/10/2012</a:t>
            </a:fld>
            <a:endParaRPr lang="en-GB"/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885A22A2-2903-4818-94EB-B3053F17D9CB}" type="slidenum">
              <a:rPr lang="en-GB" smtClean="0"/>
              <a:t>‹#›</a:t>
            </a:fld>
            <a:endParaRPr lang="en-GB"/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117600" y="268288"/>
            <a:ext cx="8026400" cy="7461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ence.medscape.com/medline/abstract/1284847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ACUTE PYELONEPHRITIS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chemeClr val="tx1"/>
                </a:solidFill>
              </a:rPr>
              <a:t>Fadi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 err="1" smtClean="0">
                <a:solidFill>
                  <a:schemeClr val="tx1"/>
                </a:solidFill>
              </a:rPr>
              <a:t>Jehad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 err="1" smtClean="0">
                <a:solidFill>
                  <a:schemeClr val="tx1"/>
                </a:solidFill>
              </a:rPr>
              <a:t>Zaben</a:t>
            </a:r>
            <a:r>
              <a:rPr lang="en-GB" b="1" dirty="0" smtClean="0">
                <a:solidFill>
                  <a:schemeClr val="tx1"/>
                </a:solidFill>
              </a:rPr>
              <a:t> RN MSN</a:t>
            </a:r>
          </a:p>
          <a:p>
            <a:pPr rtl="0"/>
            <a:r>
              <a:rPr lang="en-GB" b="1" dirty="0" smtClean="0">
                <a:solidFill>
                  <a:schemeClr val="tx1"/>
                </a:solidFill>
              </a:rPr>
              <a:t>IMET 2000, Ramallah 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587152"/>
          </a:xfrm>
        </p:spPr>
        <p:txBody>
          <a:bodyPr/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Pathology: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124744"/>
            <a:ext cx="7772400" cy="5544616"/>
          </a:xfrm>
        </p:spPr>
        <p:txBody>
          <a:bodyPr/>
          <a:lstStyle/>
          <a:p>
            <a:pPr algn="l" rtl="0"/>
            <a:r>
              <a:rPr lang="en-US" dirty="0" smtClean="0"/>
              <a:t>Kidneys </a:t>
            </a:r>
            <a:r>
              <a:rPr lang="en-US" dirty="0"/>
              <a:t>enlarge</a:t>
            </a:r>
          </a:p>
          <a:p>
            <a:pPr algn="l" rtl="0"/>
            <a:r>
              <a:rPr lang="en-US" dirty="0"/>
              <a:t>Interstitial infiltration of inflammatory cells</a:t>
            </a:r>
          </a:p>
          <a:p>
            <a:pPr algn="l" rtl="0"/>
            <a:r>
              <a:rPr lang="en-US" dirty="0"/>
              <a:t>Abscesses on the capsule and at </a:t>
            </a:r>
            <a:r>
              <a:rPr lang="en-US" dirty="0" err="1"/>
              <a:t>corticomedullary</a:t>
            </a:r>
            <a:r>
              <a:rPr lang="en-US" dirty="0"/>
              <a:t> junction</a:t>
            </a:r>
          </a:p>
          <a:p>
            <a:pPr algn="l" rtl="0"/>
            <a:r>
              <a:rPr lang="en-US" dirty="0"/>
              <a:t>Result in destruction of tubules and the </a:t>
            </a:r>
            <a:r>
              <a:rPr lang="en-US" dirty="0" smtClean="0"/>
              <a:t>glomeruli.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2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7D7B3-86EE-4B5A-90BD-336EB1DCAD77}" type="slidenum">
              <a:rPr lang="en-US"/>
              <a:pPr/>
              <a:t>11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</a:rPr>
              <a:t>Scarred and contorted kidneys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7413" name="Picture 5" descr="chronic_pyelonephr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97" y="701674"/>
            <a:ext cx="9161197" cy="615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01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1EFC-3C1F-4733-A200-D35CD52E0997}" type="slidenum">
              <a:rPr lang="en-US"/>
              <a:pPr/>
              <a:t>12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rtl="0"/>
            <a:r>
              <a:rPr lang="en-US" sz="2000" b="1" dirty="0">
                <a:solidFill>
                  <a:srgbClr val="FF0000"/>
                </a:solidFill>
              </a:rPr>
              <a:t>Destruction of approximately 70% of the kidney. Numerous dilated calyces with yellow-brown calculi. The central necrotic areas are surrounded by dense fibrosis.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8437" name="Picture 5" descr="Kidney_XGP_Gros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0"/>
          <a:stretch>
            <a:fillRect/>
          </a:stretch>
        </p:blipFill>
        <p:spPr bwMode="auto">
          <a:xfrm>
            <a:off x="0" y="1114425"/>
            <a:ext cx="9144000" cy="574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2074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Signs and Symptoms: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809328"/>
            <a:ext cx="8352928" cy="6048672"/>
          </a:xfrm>
        </p:spPr>
        <p:txBody>
          <a:bodyPr/>
          <a:lstStyle/>
          <a:p>
            <a:pPr algn="l" rtl="0"/>
            <a:r>
              <a:rPr lang="en-GB" sz="3100" dirty="0" smtClean="0"/>
              <a:t>Fever.</a:t>
            </a:r>
          </a:p>
          <a:p>
            <a:pPr algn="l" rtl="0"/>
            <a:r>
              <a:rPr lang="en-GB" sz="3100" dirty="0" smtClean="0"/>
              <a:t>Chills.</a:t>
            </a:r>
          </a:p>
          <a:p>
            <a:pPr algn="l" rtl="0"/>
            <a:r>
              <a:rPr lang="en-GB" sz="3100" dirty="0" smtClean="0"/>
              <a:t>Flank pain (with or without radiation to groin).</a:t>
            </a:r>
          </a:p>
          <a:p>
            <a:pPr algn="l" rtl="0"/>
            <a:r>
              <a:rPr lang="en-GB" sz="3100" dirty="0" smtClean="0"/>
              <a:t>Nausea, vomiting, and anorexia.</a:t>
            </a:r>
          </a:p>
          <a:p>
            <a:pPr algn="l" rtl="0"/>
            <a:r>
              <a:rPr lang="en-GB" sz="3100" dirty="0" smtClean="0"/>
              <a:t>Renal angle tenderness.</a:t>
            </a:r>
          </a:p>
          <a:p>
            <a:pPr algn="l" rtl="0"/>
            <a:r>
              <a:rPr lang="en-GB" sz="3100" dirty="0" err="1"/>
              <a:t>Leukocytosis</a:t>
            </a:r>
            <a:endParaRPr lang="en-GB" sz="3100" dirty="0"/>
          </a:p>
          <a:p>
            <a:pPr algn="l" rtl="0"/>
            <a:r>
              <a:rPr lang="en-GB" sz="3100" dirty="0" err="1"/>
              <a:t>Pyuria</a:t>
            </a:r>
            <a:endParaRPr lang="en-GB" sz="3100" dirty="0"/>
          </a:p>
          <a:p>
            <a:pPr algn="l" rtl="0"/>
            <a:r>
              <a:rPr lang="en-GB" sz="3100" dirty="0" err="1" smtClean="0"/>
              <a:t>Bacteriuria</a:t>
            </a:r>
            <a:endParaRPr lang="en-GB" sz="3100" dirty="0" smtClean="0"/>
          </a:p>
          <a:p>
            <a:pPr algn="l" rtl="0"/>
            <a:r>
              <a:rPr lang="en-GB" sz="3100" dirty="0" smtClean="0"/>
              <a:t>Urgency, frequency, and dysuria may be present.</a:t>
            </a:r>
          </a:p>
          <a:p>
            <a:pPr marL="0" indent="0" algn="l" rtl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35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FF0000"/>
                </a:solidFill>
              </a:rPr>
              <a:t>Diagnosis: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80728"/>
            <a:ext cx="7499176" cy="576064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GB" dirty="0" smtClean="0"/>
              <a:t>Urinalysis (dipstick or microscopic) to identify leukocytes, bacteria, and RBCs and WBCs in urine; white cell casts may also be seen.</a:t>
            </a:r>
          </a:p>
          <a:p>
            <a:pPr algn="l" rtl="0"/>
            <a:r>
              <a:rPr lang="en-GB" dirty="0" smtClean="0"/>
              <a:t>Urine culture to identify causative bacteria.</a:t>
            </a:r>
          </a:p>
          <a:p>
            <a:pPr algn="l" rtl="0"/>
            <a:r>
              <a:rPr lang="en-GB" dirty="0" smtClean="0"/>
              <a:t>CBC shows elevated WBC count consisting of neutrophils and bands.</a:t>
            </a:r>
          </a:p>
          <a:p>
            <a:pPr algn="l" rtl="0"/>
            <a:r>
              <a:rPr lang="en-GB" dirty="0" smtClean="0"/>
              <a:t>Intravenous urography (IVU) or renal ultrasound to evaluate for urinary tract obstruction; other radiologic or urinary tests as necessary.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7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634082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Management: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908720"/>
            <a:ext cx="7427168" cy="5832648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GB" dirty="0" smtClean="0"/>
              <a:t>For severe infections (dehydrated, cannot tolerate oral intake) or complicating factors (suspected obstruction, pregnancy, advanced age), inpatient antibiotic therapy is recommended.</a:t>
            </a:r>
          </a:p>
          <a:p>
            <a:pPr lvl="1" algn="l" rtl="0">
              <a:buFont typeface="Wingdings" pitchFamily="2" charset="2"/>
              <a:buChar char="v"/>
            </a:pPr>
            <a:r>
              <a:rPr lang="en-GB" dirty="0" smtClean="0"/>
              <a:t>Usually immediate treatment is started with a penicillin or aminoglycoside I.V. to cover the prevalent gram-negative pathogens; subsequently adjusted according to culture results.</a:t>
            </a:r>
          </a:p>
          <a:p>
            <a:pPr lvl="1" algn="l" rtl="0">
              <a:buFont typeface="Wingdings" pitchFamily="2" charset="2"/>
              <a:buChar char="v"/>
            </a:pPr>
            <a:r>
              <a:rPr lang="en-GB" dirty="0" smtClean="0"/>
              <a:t>An oral antibiotic may be started 24 hours after fever has resolved and oral therapy continued for 3 weeks.</a:t>
            </a:r>
          </a:p>
        </p:txBody>
      </p:sp>
    </p:spTree>
    <p:extLst>
      <p:ext uri="{BB962C8B-B14F-4D97-AF65-F5344CB8AC3E}">
        <p14:creationId xmlns:p14="http://schemas.microsoft.com/office/powerpoint/2010/main" val="47822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772400" cy="587152"/>
          </a:xfrm>
        </p:spPr>
        <p:txBody>
          <a:bodyPr/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Continue……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908720"/>
            <a:ext cx="7772400" cy="5616624"/>
          </a:xfrm>
        </p:spPr>
        <p:txBody>
          <a:bodyPr/>
          <a:lstStyle/>
          <a:p>
            <a:pPr algn="l" rtl="0"/>
            <a:r>
              <a:rPr lang="en-US" dirty="0"/>
              <a:t>Oral therapy antibiotic therapy is acceptable for outpatient treatment.</a:t>
            </a:r>
          </a:p>
          <a:p>
            <a:pPr algn="l" rtl="0"/>
            <a:r>
              <a:rPr lang="en-US" dirty="0"/>
              <a:t>Co-</a:t>
            </a:r>
            <a:r>
              <a:rPr lang="en-US" dirty="0" err="1"/>
              <a:t>trimoxazole</a:t>
            </a:r>
            <a:r>
              <a:rPr lang="en-US" dirty="0"/>
              <a:t> (Bactrim, </a:t>
            </a:r>
            <a:r>
              <a:rPr lang="en-US" dirty="0" err="1"/>
              <a:t>Septra</a:t>
            </a:r>
            <a:r>
              <a:rPr lang="en-US" dirty="0"/>
              <a:t>) or a </a:t>
            </a:r>
            <a:r>
              <a:rPr lang="en-US" dirty="0" err="1"/>
              <a:t>fluoroquinolone</a:t>
            </a:r>
            <a:r>
              <a:rPr lang="en-US" dirty="0"/>
              <a:t> is used; 10 to 14 days is the usual length of treatment.</a:t>
            </a:r>
          </a:p>
          <a:p>
            <a:pPr algn="l" rtl="0"/>
            <a:r>
              <a:rPr lang="en-US" dirty="0"/>
              <a:t>Repeat urine cultures should be performed after the completion of therapy.</a:t>
            </a:r>
          </a:p>
          <a:p>
            <a:pPr algn="l" rtl="0"/>
            <a:r>
              <a:rPr lang="en-US" dirty="0"/>
              <a:t>Supportive therapy is given for fever and pain control and hydration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59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103676"/>
              </p:ext>
            </p:extLst>
          </p:nvPr>
        </p:nvGraphicFramePr>
        <p:xfrm>
          <a:off x="179512" y="332656"/>
          <a:ext cx="8712969" cy="6346258"/>
        </p:xfrm>
        <a:graphic>
          <a:graphicData uri="http://schemas.openxmlformats.org/drawingml/2006/table">
            <a:tbl>
              <a:tblPr/>
              <a:tblGrid>
                <a:gridCol w="8712969"/>
              </a:tblGrid>
              <a:tr h="432048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First-line therapy 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8986" marR="48986" marT="24493" marB="244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8972">
                <a:tc>
                  <a:txBody>
                    <a:bodyPr/>
                    <a:lstStyle/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ciprofloxacin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Cipro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) 500 mg PO BID for 7d or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ciprofloxacin extended-release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Cipro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XR) 1000 mg PO daily for 7d or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levofloxacin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Levaquin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) 750 mg PO daily for 5d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If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fluoroquinolone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resistance is thought to be &gt;10%, administer a single dose of ceftriaxone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Rocephin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) 1g IV or a consolidated 24-hour dose of an aminoglycoside (gentamicin 7 mg/kg IV or tobramycin 7 mg/kg IV or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amikacin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20 mg/kg IV) </a:t>
                      </a:r>
                    </a:p>
                  </a:txBody>
                  <a:tcPr marL="48986" marR="48986" marT="24493" marB="244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856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Second-line therapy </a:t>
                      </a:r>
                    </a:p>
                  </a:txBody>
                  <a:tcPr marL="48986" marR="48986" marT="24493" marB="244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8972">
                <a:tc>
                  <a:txBody>
                    <a:bodyPr/>
                    <a:lstStyle/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trimethoprim/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sulfamethoxazole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* 160 mg/800 mg (Bactrim DS,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Septra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DS) 1 tablet PO BID for 14d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If trimethoprim/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sulfamethoxazole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is used when the susceptibility is not known, an initial single IV dose of the following may also be given: ceftriaxone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Rocephin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) 1 g IV or a consolidated 24-h dose of an aminoglycoside (gentamicin 7 mg/kg IV or tobramycin 7 mg/kg IV or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amikacin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20 mg/kg IV) </a:t>
                      </a:r>
                    </a:p>
                  </a:txBody>
                  <a:tcPr marL="48986" marR="48986" marT="24493" marB="244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856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i="0" dirty="0">
                          <a:solidFill>
                            <a:srgbClr val="FF0000"/>
                          </a:solidFill>
                        </a:rPr>
                        <a:t>Alternative therapy </a:t>
                      </a:r>
                    </a:p>
                  </a:txBody>
                  <a:tcPr marL="48986" marR="48986" marT="24493" marB="244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6120">
                <a:tc>
                  <a:txBody>
                    <a:bodyPr/>
                    <a:lstStyle/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Oral beta-lactams are not as effective for treating pyelonephritis; however, if they are used, administer with a single dose of ceftriaxone (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Rocephin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) 1 g IV or a consolidated 24-h dose of an aminoglycoside (gentamicin 7 mg/kg IV or tobramycin 7 mg/kg IV or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amikacin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20 mg/kg IV) 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amoxicillin-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clavulanate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(Augmentin) 500 mg/125 mg PO BID for 14d or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amoxicillin-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clavulanate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(Augmentin) 250 mg/125 mg PO TID for 3-7d or</a:t>
                      </a:r>
                    </a:p>
                    <a:p>
                      <a:pPr algn="l" rtl="0">
                        <a:buFont typeface="Arial"/>
                        <a:buChar char="•"/>
                      </a:pPr>
                      <a:r>
                        <a:rPr lang="en-US" sz="1600" b="1" dirty="0" err="1">
                          <a:solidFill>
                            <a:srgbClr val="0070C0"/>
                          </a:solidFill>
                        </a:rPr>
                        <a:t>cefaclor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 500 mg PO TID for 7d</a:t>
                      </a:r>
                    </a:p>
                    <a:p>
                      <a:pPr algn="l" rtl="0"/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*Should generally be avoided in elderly patients because of the risk of affecting renal function.</a:t>
                      </a:r>
                    </a:p>
                  </a:txBody>
                  <a:tcPr marL="48986" marR="48986" marT="24493" marB="2449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1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Complications: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908720"/>
            <a:ext cx="7427168" cy="5544616"/>
          </a:xfrm>
        </p:spPr>
        <p:txBody>
          <a:bodyPr/>
          <a:lstStyle/>
          <a:p>
            <a:pPr algn="l" rtl="0"/>
            <a:r>
              <a:rPr lang="en-GB" dirty="0" err="1" smtClean="0"/>
              <a:t>Bacteremia</a:t>
            </a:r>
            <a:r>
              <a:rPr lang="en-GB" dirty="0" smtClean="0"/>
              <a:t> with sepsis.</a:t>
            </a:r>
          </a:p>
          <a:p>
            <a:pPr algn="l" rtl="0"/>
            <a:r>
              <a:rPr lang="en-GB" dirty="0" smtClean="0"/>
              <a:t>Papillary necrosis leading to renal failure.</a:t>
            </a:r>
          </a:p>
          <a:p>
            <a:pPr algn="l" rtl="0"/>
            <a:r>
              <a:rPr lang="en-GB" dirty="0" smtClean="0"/>
              <a:t>Renal abscess requiring treatment by percutaneous drainage or prolonged antibiotic therapy.</a:t>
            </a:r>
          </a:p>
          <a:p>
            <a:pPr algn="l" rtl="0"/>
            <a:r>
              <a:rPr lang="en-GB" dirty="0" err="1" smtClean="0"/>
              <a:t>Perinephric</a:t>
            </a:r>
            <a:r>
              <a:rPr lang="en-GB" dirty="0" smtClean="0"/>
              <a:t> abscess.</a:t>
            </a:r>
          </a:p>
          <a:p>
            <a:pPr algn="l" rtl="0"/>
            <a:r>
              <a:rPr lang="en-GB" dirty="0" smtClean="0"/>
              <a:t>Paralytic ileus.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8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Nursing Diagnoses: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052736"/>
            <a:ext cx="7427168" cy="5073427"/>
          </a:xfrm>
        </p:spPr>
        <p:txBody>
          <a:bodyPr/>
          <a:lstStyle/>
          <a:p>
            <a:pPr algn="l" rtl="0">
              <a:lnSpc>
                <a:spcPct val="200000"/>
              </a:lnSpc>
            </a:pPr>
            <a:r>
              <a:rPr lang="en-GB" dirty="0" smtClean="0"/>
              <a:t>Hyperthermia due to infection.</a:t>
            </a:r>
          </a:p>
          <a:p>
            <a:pPr algn="l" rtl="0">
              <a:lnSpc>
                <a:spcPct val="200000"/>
              </a:lnSpc>
            </a:pPr>
            <a:r>
              <a:rPr lang="en-GB" dirty="0" smtClean="0"/>
              <a:t>Acute Pain related to renal swelling and </a:t>
            </a:r>
            <a:r>
              <a:rPr lang="en-GB" dirty="0" err="1" smtClean="0"/>
              <a:t>edema</a:t>
            </a:r>
            <a:r>
              <a:rPr lang="en-GB" dirty="0" smtClean="0"/>
              <a:t>.</a:t>
            </a:r>
          </a:p>
          <a:p>
            <a:pPr marL="0" indent="0" algn="l" rtl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18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Outline: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59632" y="1124744"/>
            <a:ext cx="7427168" cy="5001419"/>
          </a:xfrm>
        </p:spPr>
        <p:txBody>
          <a:bodyPr/>
          <a:lstStyle/>
          <a:p>
            <a:pPr algn="l" rtl="0"/>
            <a:r>
              <a:rPr lang="en-US" dirty="0" smtClean="0"/>
              <a:t>Definition</a:t>
            </a:r>
          </a:p>
          <a:p>
            <a:pPr algn="l" rtl="0"/>
            <a:r>
              <a:rPr lang="en-US" dirty="0" smtClean="0"/>
              <a:t>Types</a:t>
            </a:r>
          </a:p>
          <a:p>
            <a:pPr algn="l" rtl="0"/>
            <a:r>
              <a:rPr lang="en-US" dirty="0" smtClean="0"/>
              <a:t>Etiology</a:t>
            </a:r>
            <a:endParaRPr lang="en-US" dirty="0"/>
          </a:p>
          <a:p>
            <a:pPr algn="l" rtl="0"/>
            <a:r>
              <a:rPr lang="en-US" dirty="0"/>
              <a:t>Clinical features</a:t>
            </a:r>
          </a:p>
          <a:p>
            <a:pPr algn="l" rtl="0"/>
            <a:r>
              <a:rPr lang="en-US" dirty="0"/>
              <a:t>Management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7715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rtl="0"/>
            <a:r>
              <a:rPr lang="en-GB" dirty="0" smtClean="0">
                <a:solidFill>
                  <a:srgbClr val="FF0000"/>
                </a:solidFill>
              </a:rPr>
              <a:t>Reducing Body Temperature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908720"/>
            <a:ext cx="7571184" cy="5760640"/>
          </a:xfrm>
        </p:spPr>
        <p:txBody>
          <a:bodyPr>
            <a:normAutofit/>
          </a:bodyPr>
          <a:lstStyle/>
          <a:p>
            <a:pPr algn="l" rtl="0"/>
            <a:r>
              <a:rPr lang="en-GB" dirty="0" smtClean="0"/>
              <a:t>Administer or teach self-administration of antibiotics as prescribed, and monitor for effectiveness and adverse effects.</a:t>
            </a:r>
          </a:p>
          <a:p>
            <a:pPr algn="l" rtl="0"/>
            <a:r>
              <a:rPr lang="en-GB" dirty="0" smtClean="0"/>
              <a:t>Assess vital signs frequently, and monitor intake and output; administer antiemetic medications to control nausea and vomiting.</a:t>
            </a:r>
          </a:p>
          <a:p>
            <a:pPr algn="l" rtl="0"/>
            <a:r>
              <a:rPr lang="en-GB" dirty="0" smtClean="0"/>
              <a:t>Administer antipyretic medications as prescribed and according to temperature.</a:t>
            </a:r>
          </a:p>
        </p:txBody>
      </p:sp>
    </p:spTree>
    <p:extLst>
      <p:ext uri="{BB962C8B-B14F-4D97-AF65-F5344CB8AC3E}">
        <p14:creationId xmlns:p14="http://schemas.microsoft.com/office/powerpoint/2010/main" val="360016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2400" cy="576064"/>
          </a:xfrm>
        </p:spPr>
        <p:txBody>
          <a:bodyPr/>
          <a:lstStyle/>
          <a:p>
            <a:pPr rtl="0"/>
            <a:r>
              <a:rPr lang="en-US" b="1" dirty="0" smtClean="0">
                <a:solidFill>
                  <a:srgbClr val="FF0000"/>
                </a:solidFill>
              </a:rPr>
              <a:t>Continue…….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22682" y="836712"/>
            <a:ext cx="7986092" cy="5877272"/>
          </a:xfrm>
        </p:spPr>
        <p:txBody>
          <a:bodyPr/>
          <a:lstStyle/>
          <a:p>
            <a:pPr algn="l" rtl="0"/>
            <a:r>
              <a:rPr lang="en-US" sz="3000" dirty="0"/>
              <a:t>Report fever that persists beyond 72 hours after initiating antibiotic therapy; further testing for complicating factors will be ordered.</a:t>
            </a:r>
          </a:p>
          <a:p>
            <a:pPr algn="l" rtl="0"/>
            <a:r>
              <a:rPr lang="en-US" sz="3000" dirty="0"/>
              <a:t>Use measures to decrease body temperature if indicated; cooling blanket, application of ice to armpits and groins, and so forth.</a:t>
            </a:r>
          </a:p>
          <a:p>
            <a:pPr algn="l" rtl="0"/>
            <a:r>
              <a:rPr lang="en-US" sz="3000" dirty="0"/>
              <a:t>Correct dehydration by replacing fluids, orally if possible, or I.V.</a:t>
            </a:r>
          </a:p>
          <a:p>
            <a:pPr algn="l" rtl="0"/>
            <a:r>
              <a:rPr lang="en-US" sz="3000" dirty="0"/>
              <a:t>Monitor CBC, blood cultures, and urine studies for resolving infection.</a:t>
            </a:r>
          </a:p>
          <a:p>
            <a:pPr algn="l" rtl="0"/>
            <a:endParaRPr lang="ar-SA" sz="3000" dirty="0"/>
          </a:p>
        </p:txBody>
      </p:sp>
    </p:spTree>
    <p:extLst>
      <p:ext uri="{BB962C8B-B14F-4D97-AF65-F5344CB8AC3E}">
        <p14:creationId xmlns:p14="http://schemas.microsoft.com/office/powerpoint/2010/main" val="631836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rtl="0"/>
            <a:r>
              <a:rPr lang="en-GB" b="1" dirty="0" smtClean="0">
                <a:solidFill>
                  <a:srgbClr val="FF0000"/>
                </a:solidFill>
              </a:rPr>
              <a:t>Relieving Pain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052736"/>
            <a:ext cx="7427168" cy="5472608"/>
          </a:xfrm>
        </p:spPr>
        <p:txBody>
          <a:bodyPr/>
          <a:lstStyle/>
          <a:p>
            <a:pPr algn="l" rtl="0"/>
            <a:r>
              <a:rPr lang="en-GB" dirty="0" smtClean="0"/>
              <a:t>Administer or teach self-administration of analgesics, and monitor their effectiveness.</a:t>
            </a:r>
          </a:p>
          <a:p>
            <a:pPr algn="l" rtl="0"/>
            <a:r>
              <a:rPr lang="en-GB" dirty="0" smtClean="0"/>
              <a:t>Use comfort measures, such as positioning, to locally relieve flank pain.</a:t>
            </a:r>
          </a:p>
          <a:p>
            <a:pPr algn="l" rtl="0"/>
            <a:r>
              <a:rPr lang="en-GB" dirty="0" smtClean="0"/>
              <a:t>Assess patient's response to pain control measures.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97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57300" y="3429000"/>
            <a:ext cx="7772400" cy="936104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THE END</a:t>
            </a:r>
            <a:endParaRPr lang="ar-SA" sz="40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5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7300" y="332656"/>
            <a:ext cx="7772400" cy="576064"/>
          </a:xfrm>
        </p:spPr>
        <p:txBody>
          <a:bodyPr/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Overview: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8" y="1052736"/>
            <a:ext cx="7986092" cy="5805264"/>
          </a:xfrm>
        </p:spPr>
        <p:txBody>
          <a:bodyPr/>
          <a:lstStyle/>
          <a:p>
            <a:pPr algn="l" rtl="0"/>
            <a:r>
              <a:rPr lang="en-US" sz="2600" dirty="0"/>
              <a:t>Acute pyelonephritis is a potentially organ- and/or life-threatening infection that characteristically causes scarring of the kidney</a:t>
            </a:r>
            <a:r>
              <a:rPr lang="en-US" sz="2600" dirty="0" smtClean="0"/>
              <a:t>.</a:t>
            </a:r>
          </a:p>
          <a:p>
            <a:pPr algn="l" rtl="0"/>
            <a:r>
              <a:rPr lang="en-US" sz="2600" dirty="0"/>
              <a:t>An episode of acute pyelonephritis may lead to significant renal </a:t>
            </a:r>
            <a:r>
              <a:rPr lang="en-US" sz="2600" dirty="0" smtClean="0"/>
              <a:t>damage, sepsis and </a:t>
            </a:r>
            <a:r>
              <a:rPr lang="en-US" sz="2600" dirty="0" err="1"/>
              <a:t>multiorgan</a:t>
            </a:r>
            <a:r>
              <a:rPr lang="en-US" sz="2600" dirty="0"/>
              <a:t> system failure</a:t>
            </a:r>
            <a:r>
              <a:rPr lang="en-US" sz="2600" dirty="0" smtClean="0"/>
              <a:t>.</a:t>
            </a:r>
          </a:p>
          <a:p>
            <a:pPr algn="l" rtl="0"/>
            <a:r>
              <a:rPr lang="en-US" sz="2600" dirty="0"/>
              <a:t> Diagnosing and managing acute pyelonephritis is not always straightforward. </a:t>
            </a:r>
            <a:endParaRPr lang="en-US" sz="2600" dirty="0" smtClean="0"/>
          </a:p>
          <a:p>
            <a:pPr algn="l" rtl="0"/>
            <a:r>
              <a:rPr lang="en-US" sz="2600" dirty="0" smtClean="0"/>
              <a:t>Wide </a:t>
            </a:r>
            <a:r>
              <a:rPr lang="en-US" sz="2600" dirty="0"/>
              <a:t>variation exists in the clinical presentation, severity, options, and disposition of the disease. </a:t>
            </a:r>
            <a:endParaRPr lang="en-US" sz="2600" dirty="0" smtClean="0"/>
          </a:p>
          <a:p>
            <a:pPr algn="l" rtl="0"/>
            <a:r>
              <a:rPr lang="en-US" sz="2600" dirty="0"/>
              <a:t>The cost of treating acute pyelonephritis has been estimated to be $2.14 billion per year</a:t>
            </a:r>
            <a:r>
              <a:rPr lang="en-US" sz="2800" dirty="0"/>
              <a:t>.</a:t>
            </a:r>
          </a:p>
          <a:p>
            <a:pPr algn="l" rtl="0"/>
            <a:endParaRPr lang="en-US" sz="2800" dirty="0" smtClean="0"/>
          </a:p>
          <a:p>
            <a:pPr marL="0" indent="0" algn="l" rtl="0">
              <a:buNone/>
            </a:pP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29805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706090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FF0000"/>
                </a:solidFill>
              </a:rPr>
              <a:t>Definition: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268760"/>
            <a:ext cx="7776864" cy="5472608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GB" dirty="0" smtClean="0"/>
              <a:t>Bacterial pyelonephritis is an acute infection and inflammatory disease of the kidney and renal pelvis Involving one or both kidneys.</a:t>
            </a:r>
          </a:p>
          <a:p>
            <a:pPr marL="0" indent="0" algn="l" rtl="0">
              <a:buNone/>
            </a:pPr>
            <a:r>
              <a:rPr lang="en-US" b="1" i="1" u="sng" dirty="0" smtClean="0"/>
              <a:t>OR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It </a:t>
            </a:r>
            <a:r>
              <a:rPr lang="en-US" dirty="0"/>
              <a:t>is Bacterial infection of the renal pelvis, tubules and interstitial tissue of one or both </a:t>
            </a:r>
            <a:r>
              <a:rPr lang="en-US" dirty="0" smtClean="0"/>
              <a:t>kidneys.</a:t>
            </a:r>
            <a:endParaRPr lang="en-US" dirty="0"/>
          </a:p>
          <a:p>
            <a:pPr marL="0" indent="0" algn="l" rtl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93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842076" cy="432048"/>
          </a:xfrm>
        </p:spPr>
        <p:txBody>
          <a:bodyPr/>
          <a:lstStyle/>
          <a:p>
            <a:pPr rtl="0"/>
            <a:r>
              <a:rPr lang="en-US" sz="2800" b="1" dirty="0" smtClean="0">
                <a:solidFill>
                  <a:srgbClr val="FF0000"/>
                </a:solidFill>
              </a:rPr>
              <a:t>Epidemiology: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99592" y="836712"/>
            <a:ext cx="8244408" cy="6021288"/>
          </a:xfrm>
        </p:spPr>
        <p:txBody>
          <a:bodyPr/>
          <a:lstStyle/>
          <a:p>
            <a:pPr algn="l" rtl="0"/>
            <a:r>
              <a:rPr lang="en-US" sz="2400" dirty="0"/>
              <a:t>Epidemiologic data on the incidence of pyelonephritis are limited</a:t>
            </a:r>
            <a:r>
              <a:rPr lang="en-US" sz="2400" dirty="0" smtClean="0"/>
              <a:t>.</a:t>
            </a:r>
          </a:p>
          <a:p>
            <a:pPr algn="l" rtl="0"/>
            <a:r>
              <a:rPr lang="en-US" sz="2400" dirty="0" smtClean="0"/>
              <a:t>Acute </a:t>
            </a:r>
            <a:r>
              <a:rPr lang="en-US" sz="2400" dirty="0"/>
              <a:t>pyelonephritis in the United </a:t>
            </a:r>
            <a:r>
              <a:rPr lang="en-US" sz="2400" dirty="0" smtClean="0"/>
              <a:t>States:</a:t>
            </a:r>
          </a:p>
          <a:p>
            <a:pPr lvl="2" algn="l" rtl="0">
              <a:buFont typeface="Wingdings" pitchFamily="2" charset="2"/>
              <a:buChar char="v"/>
            </a:pPr>
            <a:r>
              <a:rPr lang="en-US" sz="2000" dirty="0" smtClean="0"/>
              <a:t>15-17 cases per 10,000 females.</a:t>
            </a:r>
          </a:p>
          <a:p>
            <a:pPr lvl="2" algn="l" rtl="0">
              <a:buFont typeface="Wingdings" pitchFamily="2" charset="2"/>
              <a:buChar char="v"/>
            </a:pPr>
            <a:r>
              <a:rPr lang="en-US" sz="2000" dirty="0" smtClean="0"/>
              <a:t>3-4 </a:t>
            </a:r>
            <a:r>
              <a:rPr lang="en-US" sz="2000" dirty="0"/>
              <a:t>cases per 10,000 </a:t>
            </a:r>
            <a:r>
              <a:rPr lang="en-US" sz="2000" dirty="0" smtClean="0"/>
              <a:t>males. </a:t>
            </a:r>
          </a:p>
          <a:p>
            <a:pPr algn="l" rtl="0"/>
            <a:r>
              <a:rPr lang="en-US" sz="2400" dirty="0" smtClean="0"/>
              <a:t>At </a:t>
            </a:r>
            <a:r>
              <a:rPr lang="en-US" sz="2400" dirty="0"/>
              <a:t>least 250,000 cases of pyelonephritis are diagnosed </a:t>
            </a:r>
            <a:r>
              <a:rPr lang="en-US" sz="2400" dirty="0" smtClean="0"/>
              <a:t>annually.</a:t>
            </a:r>
          </a:p>
          <a:p>
            <a:pPr algn="l" rtl="0"/>
            <a:r>
              <a:rPr lang="en-US" sz="2400" dirty="0"/>
              <a:t>Acute pyelonephritis develops in 20-30% of pregnant women with untreated asymptomatic </a:t>
            </a:r>
            <a:r>
              <a:rPr lang="en-US" sz="2400" dirty="0" err="1"/>
              <a:t>bacteriuria</a:t>
            </a:r>
            <a:r>
              <a:rPr lang="en-US" sz="2400" dirty="0"/>
              <a:t> (ABU) (2-9.5%), most often during the late second and early third trimesters. </a:t>
            </a:r>
            <a:endParaRPr lang="en-US" sz="2400" dirty="0" smtClean="0"/>
          </a:p>
          <a:p>
            <a:pPr algn="l" rtl="0"/>
            <a:r>
              <a:rPr lang="en-US" sz="2400" dirty="0"/>
              <a:t>Pyelonephritis is significantly more common in females than in males, although </a:t>
            </a:r>
            <a:r>
              <a:rPr lang="en-US" sz="2400" dirty="0" smtClean="0"/>
              <a:t>this difference narrows considerably with increasing age.</a:t>
            </a:r>
          </a:p>
          <a:p>
            <a:pPr algn="l" rtl="0"/>
            <a:r>
              <a:rPr lang="en-US" sz="2400" dirty="0" smtClean="0"/>
              <a:t>Acute pyelonephritis shows a seasonal variation.</a:t>
            </a:r>
          </a:p>
        </p:txBody>
      </p:sp>
    </p:spTree>
    <p:extLst>
      <p:ext uri="{BB962C8B-B14F-4D97-AF65-F5344CB8AC3E}">
        <p14:creationId xmlns:p14="http://schemas.microsoft.com/office/powerpoint/2010/main" val="152436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FF0000"/>
                </a:solidFill>
              </a:rPr>
              <a:t>Pathophysiology and </a:t>
            </a:r>
            <a:r>
              <a:rPr lang="en-GB" b="1" dirty="0" err="1" smtClean="0">
                <a:solidFill>
                  <a:srgbClr val="FF0000"/>
                </a:solidFill>
              </a:rPr>
              <a:t>Etiology</a:t>
            </a:r>
            <a:r>
              <a:rPr lang="en-GB" b="1" dirty="0" smtClean="0">
                <a:solidFill>
                  <a:srgbClr val="FF0000"/>
                </a:solidFill>
              </a:rPr>
              <a:t>: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80728"/>
            <a:ext cx="7776864" cy="5760640"/>
          </a:xfrm>
        </p:spPr>
        <p:txBody>
          <a:bodyPr>
            <a:normAutofit/>
          </a:bodyPr>
          <a:lstStyle/>
          <a:p>
            <a:pPr algn="l" rtl="0"/>
            <a:r>
              <a:rPr lang="en-GB" dirty="0" smtClean="0"/>
              <a:t>Enteric bacteria, such as E. coli, is most common pathogen; other gram-negative pathogens include Proteus species, </a:t>
            </a:r>
            <a:r>
              <a:rPr lang="en-GB" dirty="0" err="1" smtClean="0"/>
              <a:t>Klebsiella</a:t>
            </a:r>
            <a:r>
              <a:rPr lang="en-GB" dirty="0" smtClean="0"/>
              <a:t>, and Pseudomonas. Gram-positive bacteria are less common, but include Enterococcus and Staphylococcus </a:t>
            </a:r>
            <a:r>
              <a:rPr lang="en-GB" dirty="0" err="1" smtClean="0"/>
              <a:t>aureus</a:t>
            </a:r>
            <a:r>
              <a:rPr lang="en-GB" dirty="0" smtClean="0"/>
              <a:t>.</a:t>
            </a:r>
          </a:p>
          <a:p>
            <a:pPr algn="l" rtl="0"/>
            <a:r>
              <a:rPr lang="en-GB" dirty="0" smtClean="0"/>
              <a:t>Bacterial infection usually ascends from the lower urinary tract; however, </a:t>
            </a:r>
            <a:r>
              <a:rPr lang="en-GB" dirty="0" err="1" smtClean="0"/>
              <a:t>hematogenous</a:t>
            </a:r>
            <a:r>
              <a:rPr lang="en-GB" dirty="0" smtClean="0"/>
              <a:t> migration is possible (particularly with S. </a:t>
            </a:r>
            <a:r>
              <a:rPr lang="en-GB" dirty="0" err="1" smtClean="0"/>
              <a:t>aureus</a:t>
            </a:r>
            <a:r>
              <a:rPr lang="en-GB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7803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Continue……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980728"/>
            <a:ext cx="7704856" cy="576064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Pyelonephritis can result from urinary obstruction such as </a:t>
            </a:r>
            <a:r>
              <a:rPr lang="en-US" dirty="0" err="1"/>
              <a:t>vesicoureteral</a:t>
            </a:r>
            <a:r>
              <a:rPr lang="en-US" dirty="0"/>
              <a:t> reflux (incompetence of </a:t>
            </a:r>
            <a:r>
              <a:rPr lang="en-US" dirty="0" err="1"/>
              <a:t>ureterovesical</a:t>
            </a:r>
            <a:r>
              <a:rPr lang="en-US" dirty="0"/>
              <a:t> valve, which allows urine to regurgitate into ureters, usually at time of voiding), other renal disease, trauma, or pregnancy.</a:t>
            </a:r>
          </a:p>
          <a:p>
            <a:pPr algn="l" rtl="0"/>
            <a:r>
              <a:rPr lang="en-US" dirty="0"/>
              <a:t>Low-grade inflammation with interstitial infiltrations of inflammatory cells may lead to tubular destruction and abscess formation.</a:t>
            </a:r>
          </a:p>
          <a:p>
            <a:pPr algn="l" rtl="0"/>
            <a:r>
              <a:rPr lang="en-US" dirty="0"/>
              <a:t>Chronic pyelonephritis may result in scarred, atrophic, and nonfunctioning kidneys.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7774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20625"/>
              </p:ext>
            </p:extLst>
          </p:nvPr>
        </p:nvGraphicFramePr>
        <p:xfrm>
          <a:off x="179511" y="1052736"/>
          <a:ext cx="8820474" cy="5826966"/>
        </p:xfrm>
        <a:graphic>
          <a:graphicData uri="http://schemas.openxmlformats.org/drawingml/2006/table">
            <a:tbl>
              <a:tblPr/>
              <a:tblGrid>
                <a:gridCol w="2940158"/>
                <a:gridCol w="2940158"/>
                <a:gridCol w="2940158"/>
              </a:tblGrid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Bacteria </a:t>
                      </a:r>
                    </a:p>
                  </a:txBody>
                  <a:tcPr marL="52086" marR="52086" marT="26043" marB="260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 Uncomplicated </a:t>
                      </a:r>
                    </a:p>
                  </a:txBody>
                  <a:tcPr marL="52086" marR="52086" marT="26043" marB="260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/>
                        <a:t>% Complicated </a:t>
                      </a:r>
                    </a:p>
                  </a:txBody>
                  <a:tcPr marL="52086" marR="52086" marT="26043" marB="260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Gram negative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SA" sz="1600" b="1" dirty="0"/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SA" sz="1600" b="1" dirty="0"/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Escherichia coli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70-95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21-54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Proteus mirabilis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1-2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1-10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Klebsiella</a:t>
                      </a:r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spp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1-2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2-17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Citrobacter</a:t>
                      </a:r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spp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5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Enterobacter</a:t>
                      </a:r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spp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2-10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057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Pseudomonas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aeruginosa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2-19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Other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6-20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Gram positive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SA" sz="1600" b="1"/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SA" sz="1600" b="1" dirty="0"/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057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Coagulase-negative staphylococci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5-10*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1-4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Enterococci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1-2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1-23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Group B streptococci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1-4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Staphylococcus </a:t>
                      </a:r>
                      <a:r>
                        <a:rPr lang="en-US" sz="1600" b="1" i="1" dirty="0" err="1">
                          <a:solidFill>
                            <a:srgbClr val="FF0000"/>
                          </a:solidFill>
                        </a:rPr>
                        <a:t>aureus</a:t>
                      </a:r>
                      <a:endParaRPr lang="en-US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1-23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/>
                      <a:r>
                        <a:rPr lang="en-US" sz="1600" b="1" i="1" dirty="0">
                          <a:solidFill>
                            <a:srgbClr val="FF0000"/>
                          </a:solidFill>
                        </a:rPr>
                        <a:t>Other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/>
                        <a:t>&lt; 1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SA" sz="1600" b="1" dirty="0"/>
                        <a:t>2</a:t>
                      </a:r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6105"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Adapted from Hooton TM. The current management strategies for community-acquired urinary tract infection. </a:t>
                      </a:r>
                      <a:r>
                        <a:rPr lang="en-US" sz="1600" b="1" i="1" dirty="0"/>
                        <a:t>Infect Dis </a:t>
                      </a:r>
                      <a:r>
                        <a:rPr lang="en-US" sz="1600" b="1" i="1" dirty="0" err="1"/>
                        <a:t>Clin</a:t>
                      </a:r>
                      <a:r>
                        <a:rPr lang="en-US" sz="1600" b="1" i="1" dirty="0"/>
                        <a:t> North Am</a:t>
                      </a:r>
                      <a:r>
                        <a:rPr lang="en-US" sz="1600" b="1" dirty="0"/>
                        <a:t>. Jun 2003;17(2):303-32. </a:t>
                      </a:r>
                      <a:r>
                        <a:rPr lang="en-US" sz="1600" b="1" dirty="0">
                          <a:hlinkClick r:id="rId2"/>
                        </a:rPr>
                        <a:t>[Medline]</a:t>
                      </a:r>
                      <a:r>
                        <a:rPr lang="en-US" sz="1600" b="1" dirty="0"/>
                        <a:t>.</a:t>
                      </a:r>
                      <a:br>
                        <a:rPr lang="en-US" sz="1600" b="1" dirty="0"/>
                      </a:br>
                      <a:endParaRPr lang="en-US" sz="1600" b="1" dirty="0"/>
                    </a:p>
                  </a:txBody>
                  <a:tcPr marL="52086" marR="52086" marT="26043" marB="2604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616" y="404664"/>
            <a:ext cx="788436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Bacterial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Etiology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of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Urinary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Tract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Infections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772400" cy="432048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Types: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53705" y="1124744"/>
            <a:ext cx="7772400" cy="4114800"/>
          </a:xfrm>
        </p:spPr>
        <p:txBody>
          <a:bodyPr/>
          <a:lstStyle/>
          <a:p>
            <a:pPr algn="l" rtl="0"/>
            <a:r>
              <a:rPr lang="en-US" dirty="0"/>
              <a:t>Acute Pyelonephritis.</a:t>
            </a:r>
            <a:endParaRPr lang="en-US" dirty="0" smtClean="0"/>
          </a:p>
          <a:p>
            <a:pPr algn="l" rtl="0"/>
            <a:r>
              <a:rPr lang="en-US" dirty="0" smtClean="0"/>
              <a:t>Chronic Pyelonephritis.</a:t>
            </a:r>
            <a:endParaRPr lang="en-US" dirty="0"/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727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2">
  <a:themeElements>
    <a:clrScheme name="Arenisca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Arenisca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Arenisca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nisca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nisca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نسق2</Template>
  <TotalTime>231</TotalTime>
  <Words>1262</Words>
  <Application>Microsoft Office PowerPoint</Application>
  <PresentationFormat>عرض على الشاشة (3:4)‏</PresentationFormat>
  <Paragraphs>151</Paragraphs>
  <Slides>23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نسق2</vt:lpstr>
      <vt:lpstr>ACUTE PYELONEPHRITIS</vt:lpstr>
      <vt:lpstr>Outline:</vt:lpstr>
      <vt:lpstr>Overview:</vt:lpstr>
      <vt:lpstr>Definition:</vt:lpstr>
      <vt:lpstr>Epidemiology:</vt:lpstr>
      <vt:lpstr>Pathophysiology and Etiology:</vt:lpstr>
      <vt:lpstr>Continue……</vt:lpstr>
      <vt:lpstr>عرض تقديمي في PowerPoint</vt:lpstr>
      <vt:lpstr>Types:</vt:lpstr>
      <vt:lpstr>Pathology:</vt:lpstr>
      <vt:lpstr>Scarred and contorted kidneys</vt:lpstr>
      <vt:lpstr>Destruction of approximately 70% of the kidney. Numerous dilated calyces with yellow-brown calculi. The central necrotic areas are surrounded by dense fibrosis.</vt:lpstr>
      <vt:lpstr>Signs and Symptoms:</vt:lpstr>
      <vt:lpstr>Diagnosis:</vt:lpstr>
      <vt:lpstr>Management:</vt:lpstr>
      <vt:lpstr>Continue……</vt:lpstr>
      <vt:lpstr>عرض تقديمي في PowerPoint</vt:lpstr>
      <vt:lpstr>Complications:</vt:lpstr>
      <vt:lpstr>Nursing Diagnoses:</vt:lpstr>
      <vt:lpstr>Reducing Body Temperature</vt:lpstr>
      <vt:lpstr>Continue…….</vt:lpstr>
      <vt:lpstr>Relieving Pain</vt:lpstr>
      <vt:lpstr>عرض تقديمي في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BACTERIAL PYELONEPHRITIS</dc:title>
  <dc:creator>user</dc:creator>
  <cp:lastModifiedBy>Mohammad</cp:lastModifiedBy>
  <cp:revision>13</cp:revision>
  <dcterms:created xsi:type="dcterms:W3CDTF">2012-08-14T00:22:03Z</dcterms:created>
  <dcterms:modified xsi:type="dcterms:W3CDTF">2012-10-05T18:25:30Z</dcterms:modified>
</cp:coreProperties>
</file>