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7" r:id="rId8"/>
    <p:sldId id="278" r:id="rId9"/>
    <p:sldId id="281" r:id="rId10"/>
    <p:sldId id="282" r:id="rId11"/>
    <p:sldId id="261" r:id="rId12"/>
    <p:sldId id="279" r:id="rId13"/>
    <p:sldId id="280" r:id="rId14"/>
    <p:sldId id="276" r:id="rId15"/>
    <p:sldId id="262" r:id="rId16"/>
    <p:sldId id="263" r:id="rId17"/>
    <p:sldId id="268" r:id="rId18"/>
    <p:sldId id="266" r:id="rId19"/>
    <p:sldId id="265" r:id="rId20"/>
    <p:sldId id="264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08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11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25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59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9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3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460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3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04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5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4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929E3-5BAB-4ADC-804D-2E88A243A73A}" type="datetimeFigureOut">
              <a:rPr lang="ar-SA" smtClean="0"/>
              <a:t>08/04/1433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8BEB-0774-4E23-A655-27CD2240AB5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00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ABDOMINAL HERNIAS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Fadi J. Zaben RN MSN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2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Classification by Severity: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4006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Reducible Hernia: </a:t>
            </a:r>
            <a:r>
              <a:rPr lang="en-US" dirty="0" smtClean="0"/>
              <a:t>the protruding mass can be placed back into abdominal cavity.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Irreducible Hernia: </a:t>
            </a:r>
            <a:r>
              <a:rPr lang="en-US" dirty="0" smtClean="0"/>
              <a:t>the protruding mass cannot be moved back into the abdomen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Continue….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7260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b="1" dirty="0"/>
              <a:t>Incarcerated Hernia: </a:t>
            </a:r>
            <a:r>
              <a:rPr lang="en-US" dirty="0"/>
              <a:t>an irreducible hernia in which the intestinal flow is completely obstructed.</a:t>
            </a: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b="1" dirty="0"/>
              <a:t>Strangulated Hernia: </a:t>
            </a:r>
            <a:r>
              <a:rPr lang="en-US" dirty="0"/>
              <a:t>an irreducible hernia in which the blood and intestinal flow are completely obstructed; develops when the loop of intestine in the sac becomes twisted or swollen and a constriction is produced at the neck of the sac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4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08720"/>
            <a:ext cx="69847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0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Risk Factors </a:t>
            </a:r>
            <a:r>
              <a:rPr lang="en-US" sz="3600" b="1" dirty="0"/>
              <a:t>for </a:t>
            </a:r>
            <a:r>
              <a:rPr lang="en-US" sz="3600" b="1" dirty="0" smtClean="0"/>
              <a:t>Abdominal Hernia: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/>
              <a:t>Abdominal </a:t>
            </a:r>
            <a:r>
              <a:rPr lang="en-US" dirty="0" smtClean="0"/>
              <a:t>surgery.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Chronic constipation.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Chronic cough.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Enlargement </a:t>
            </a:r>
            <a:r>
              <a:rPr lang="en-US" dirty="0"/>
              <a:t>of the prostate or other conditions that can lead to straining to </a:t>
            </a:r>
            <a:r>
              <a:rPr lang="en-US" dirty="0" smtClean="0"/>
              <a:t>urinate.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Family </a:t>
            </a:r>
            <a:r>
              <a:rPr lang="en-US" dirty="0"/>
              <a:t>history of </a:t>
            </a:r>
            <a:r>
              <a:rPr lang="en-US" dirty="0" smtClean="0"/>
              <a:t>hernias.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Lifting </a:t>
            </a:r>
            <a:r>
              <a:rPr lang="en-US" dirty="0"/>
              <a:t>or pushing heavy </a:t>
            </a:r>
            <a:r>
              <a:rPr lang="en-US" dirty="0" smtClean="0"/>
              <a:t>objects.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Male gender.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Nutritional deficiencies.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Obesity.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Overexertion.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Smoking.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Undescended testes.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8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 smtClean="0"/>
              <a:t>Clinical Manifestations:</a:t>
            </a:r>
            <a:endParaRPr lang="ar-SA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Bulging over herniated area appears when patient stands or strains, and disappears when supine.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Pain.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Hernia tends to increase in size and recurs with intra-abdominal pressure.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Strangulated hernia presents with pain, vomiting, swelling of </a:t>
            </a:r>
            <a:r>
              <a:rPr lang="en-US" dirty="0" err="1" smtClean="0"/>
              <a:t>hernial</a:t>
            </a:r>
            <a:r>
              <a:rPr lang="en-US" dirty="0" smtClean="0"/>
              <a:t> sac, lower abdominal signs of peritoneal irritation, fever.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60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Diagnostic Evaluation: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u="sng" dirty="0" smtClean="0"/>
              <a:t>Based on clinical manifestations: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b="1" dirty="0" smtClean="0"/>
              <a:t>Physical Examination (P/E).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b="1" dirty="0" smtClean="0"/>
              <a:t>Abdominal X-rays: </a:t>
            </a:r>
            <a:r>
              <a:rPr lang="en-US" dirty="0" smtClean="0"/>
              <a:t>reveal abnormally high levels of gas in the bowel.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b="1" dirty="0" smtClean="0"/>
              <a:t>Laboratory studies </a:t>
            </a:r>
            <a:r>
              <a:rPr lang="en-US" dirty="0" smtClean="0"/>
              <a:t>(complete blood count, electrolytes)</a:t>
            </a:r>
            <a:r>
              <a:rPr lang="en-US" dirty="0"/>
              <a:t> </a:t>
            </a:r>
            <a:r>
              <a:rPr lang="en-US" dirty="0" smtClean="0"/>
              <a:t>may show </a:t>
            </a:r>
            <a:r>
              <a:rPr lang="en-US" dirty="0" err="1" smtClean="0"/>
              <a:t>hemoconcentration</a:t>
            </a:r>
            <a:r>
              <a:rPr lang="en-US" dirty="0" smtClean="0"/>
              <a:t> (increased hematocrit), dehydration (increased or decreased sodium), and elevated white blood cell (WBC) count, if incarcerated.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88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Management: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104456"/>
          </a:xfrm>
        </p:spPr>
        <p:txBody>
          <a:bodyPr/>
          <a:lstStyle/>
          <a:p>
            <a:pPr marL="514350" indent="-514350" algn="l" rtl="0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/>
              <a:t>Mechanical (non surgical) treatment.</a:t>
            </a:r>
          </a:p>
          <a:p>
            <a:pPr marL="514350" indent="-514350" algn="l" rtl="0">
              <a:lnSpc>
                <a:spcPct val="300000"/>
              </a:lnSpc>
              <a:buFont typeface="+mj-lt"/>
              <a:buAutoNum type="arabicPeriod"/>
            </a:pPr>
            <a:r>
              <a:rPr lang="en-US" b="1" dirty="0" smtClean="0"/>
              <a:t>Surgical treatment.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4391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Mechanical Treatment: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It is for reducible hernia only.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/>
              <a:t>Truss: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It is an appliance with a pad and belt that is held snugly over a hernia to prevent abdominal contents from entering the </a:t>
            </a:r>
            <a:r>
              <a:rPr lang="en-US" dirty="0" err="1" smtClean="0"/>
              <a:t>hernial</a:t>
            </a:r>
            <a:r>
              <a:rPr lang="en-US" dirty="0" smtClean="0"/>
              <a:t> sac. 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A truss provides external compression over the defect.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It should be removed at night and reapplied in the morning before patient arises. 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It is used only when a patient is not a surgical candidate.</a:t>
            </a:r>
          </a:p>
        </p:txBody>
      </p:sp>
    </p:spTree>
    <p:extLst>
      <p:ext uri="{BB962C8B-B14F-4D97-AF65-F5344CB8AC3E}">
        <p14:creationId xmlns:p14="http://schemas.microsoft.com/office/powerpoint/2010/main" val="39490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Continue…..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514350" indent="-514350" algn="l" rtl="0">
              <a:buFont typeface="+mj-lt"/>
              <a:buAutoNum type="arabicParenR" startAt="3"/>
            </a:pPr>
            <a:r>
              <a:rPr lang="en-US" dirty="0" err="1" smtClean="0"/>
              <a:t>Peristomal</a:t>
            </a:r>
            <a:r>
              <a:rPr lang="en-US" dirty="0" smtClean="0"/>
              <a:t> hernia is often managed with a hernia support belt with Velcro, which is placed around an </a:t>
            </a:r>
            <a:r>
              <a:rPr lang="en-US" dirty="0" err="1" smtClean="0"/>
              <a:t>ostomy</a:t>
            </a:r>
            <a:r>
              <a:rPr lang="en-US" dirty="0" smtClean="0"/>
              <a:t> pouching system (similar to a truss).</a:t>
            </a:r>
          </a:p>
          <a:p>
            <a:pPr marL="514350" indent="-514350" algn="l" rtl="0">
              <a:buFont typeface="+mj-lt"/>
              <a:buAutoNum type="arabicParenR" startAt="3"/>
            </a:pPr>
            <a:r>
              <a:rPr lang="en-US" dirty="0" smtClean="0"/>
              <a:t>Conservative measures: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dirty="0" smtClean="0"/>
              <a:t>No heavy lifting. 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dirty="0" smtClean="0"/>
              <a:t>NO straining at stool.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dirty="0" smtClean="0"/>
              <a:t>And any measures that would increase intra-abdominal pressure should be a void.</a:t>
            </a:r>
          </a:p>
        </p:txBody>
      </p:sp>
    </p:spTree>
    <p:extLst>
      <p:ext uri="{BB962C8B-B14F-4D97-AF65-F5344CB8AC3E}">
        <p14:creationId xmlns:p14="http://schemas.microsoft.com/office/powerpoint/2010/main" val="4273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Definition: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7260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hernia is a protrusion of an organ, tissue, or structure through the wall of the cavity in which it is normally contained. </a:t>
            </a:r>
          </a:p>
          <a:p>
            <a:pPr algn="l" rtl="0"/>
            <a:r>
              <a:rPr lang="en-US" dirty="0" smtClean="0"/>
              <a:t>It is often called a rupture.‌</a:t>
            </a:r>
          </a:p>
          <a:p>
            <a:pPr algn="l" rtl="0"/>
            <a:r>
              <a:rPr lang="en-US" dirty="0"/>
              <a:t>The abdomen is a common place for hernias to occur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Hernias may be present at birth due to incomplete closure of a structure, or they may develop later due to increased abdominal pressure pushing against a weakened area of muscle or its fibrous sheath (fascia). </a:t>
            </a:r>
            <a:endParaRPr lang="en-US" dirty="0" smtClean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6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Surgical Treatment: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It recommended to correct hernia before strangulation occurs, which then becomes an emergency situation.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err="1" smtClean="0"/>
              <a:t>Herniorrhaphy</a:t>
            </a:r>
            <a:r>
              <a:rPr lang="en-US" b="1" dirty="0" smtClean="0"/>
              <a:t>: </a:t>
            </a:r>
            <a:r>
              <a:rPr lang="en-US" dirty="0" smtClean="0"/>
              <a:t>removal of </a:t>
            </a:r>
            <a:r>
              <a:rPr lang="en-US" dirty="0" err="1" smtClean="0"/>
              <a:t>hernial</a:t>
            </a:r>
            <a:r>
              <a:rPr lang="en-US" dirty="0" smtClean="0"/>
              <a:t> sac; contents replaced into the abdomen; layers of muscle and fascia sutured. 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smtClean="0"/>
              <a:t>Laparoscopic </a:t>
            </a:r>
            <a:r>
              <a:rPr lang="en-US" b="1" dirty="0" err="1" smtClean="0"/>
              <a:t>herniorrhaphy</a:t>
            </a:r>
            <a:r>
              <a:rPr lang="en-US" b="1" dirty="0" smtClean="0"/>
              <a:t> </a:t>
            </a:r>
            <a:r>
              <a:rPr lang="en-US" dirty="0" smtClean="0"/>
              <a:t>is a possibility and often performed as outpatient procedure.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err="1" smtClean="0"/>
              <a:t>Hernioplasty</a:t>
            </a:r>
            <a:r>
              <a:rPr lang="en-US" dirty="0" smtClean="0"/>
              <a:t> involves reinforcement of suturing (often with mesh) for extensive hernia repair.</a:t>
            </a:r>
          </a:p>
          <a:p>
            <a:pPr algn="l" rtl="0"/>
            <a:r>
              <a:rPr lang="en-US" dirty="0" smtClean="0"/>
              <a:t>Strangulated hernia requires resection of ischemic bowel in addition to repair of hernia.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048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Complications: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2448272"/>
          </a:xfrm>
        </p:spPr>
        <p:txBody>
          <a:bodyPr/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Bowel obstruction.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Recurrence of hernia.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640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Nursing Assessment: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Ask patient if hernia is enlarging and uncomfortable, reducible or irreducible; determine relationship to exertion and activities.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Assess bowel sounds and determine bowel pattern.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Determine if patient is exhibiting signs and symptoms of strangulation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222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Nursing Diagnoses: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1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Chronic Pain related to bulging hernia (mechanical).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Acute Pain related to surgical procedure.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Risk for Infection related to emergency procedure for strangulated or incarcerated hernia.</a:t>
            </a:r>
          </a:p>
        </p:txBody>
      </p:sp>
    </p:spTree>
    <p:extLst>
      <p:ext uri="{BB962C8B-B14F-4D97-AF65-F5344CB8AC3E}">
        <p14:creationId xmlns:p14="http://schemas.microsoft.com/office/powerpoint/2010/main" val="156783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/>
              <a:t>Nursing Interventions: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800" b="1" u="sng" dirty="0" smtClean="0"/>
              <a:t>Achieving Comfort: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Fit patient with truss or belt when hernia is reduced, if ordered.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err="1" smtClean="0"/>
              <a:t>Trendelenburg's</a:t>
            </a:r>
            <a:r>
              <a:rPr lang="en-US" dirty="0" smtClean="0"/>
              <a:t> position may reduce pressure on hernia, when appropriate.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Emphasize to patient to wear truss under clothing and to apply before getting out of bed when hernia is reduced.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Give stool softeners as directed.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Evaluate for signs and symptoms of </a:t>
            </a:r>
            <a:r>
              <a:rPr lang="en-US" dirty="0" err="1" smtClean="0"/>
              <a:t>hernial</a:t>
            </a:r>
            <a:r>
              <a:rPr lang="en-US" dirty="0" smtClean="0"/>
              <a:t> incarceration or strangulation.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Insert NG tube for incarcerated hernia, if ordered, to relieve intra-abdominal pressure on herniated sac.</a:t>
            </a:r>
          </a:p>
        </p:txBody>
      </p:sp>
    </p:spTree>
    <p:extLst>
      <p:ext uri="{BB962C8B-B14F-4D97-AF65-F5344CB8AC3E}">
        <p14:creationId xmlns:p14="http://schemas.microsoft.com/office/powerpoint/2010/main" val="2512656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b="1" u="sng" dirty="0" smtClean="0"/>
              <a:t>Relieving Pain Postoperatively:</a:t>
            </a:r>
            <a:endParaRPr lang="ar-SA" sz="3600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Have the patient splint the incision site with hand or pillow when coughing to lessen pain and protect site from increased intra-abdominal pressure.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Administer analgesics, as ordered.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Teach about bed rest, intermittent ice packs, and scrotal elevation as measures used to reduce scrotal edema or swelling after repair of an inguinal hernia.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Encourage ambulation as soon as permitted.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Advise patient that difficulty in urinating is common after surgery; promote elimination to avoid discomfort, and catheterize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97762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 rtl="0"/>
            <a:r>
              <a:rPr lang="en-US" sz="3600" b="1" u="sng" dirty="0" smtClean="0"/>
              <a:t>Preventing Infection:</a:t>
            </a:r>
            <a:endParaRPr lang="ar-SA" sz="3600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1"/>
          </a:xfrm>
        </p:spPr>
        <p:txBody>
          <a:bodyPr/>
          <a:lstStyle/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Check dressing for drainage and incision for redness and swelling.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Monitor for other signs and symptoms of infection: fever, chills, malaise, diaphoresis.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Administer antibiotics,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51372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 smtClean="0"/>
              <a:t>Patient Education and Health Maintenance:</a:t>
            </a:r>
            <a:endParaRPr lang="ar-SA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472608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lphaUcPeriod"/>
            </a:pPr>
            <a:r>
              <a:rPr lang="en-US" dirty="0" smtClean="0"/>
              <a:t>Advise that pain and scrotal swelling may be present for 24 to 48 hours after repair of an inguinal hernia.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Apply ice intermittently.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Elevate scrotum, and use scrotal support.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Take medication prescribed to relieve discomfort.</a:t>
            </a:r>
          </a:p>
          <a:p>
            <a:pPr marL="514350" indent="-514350" algn="l" rtl="0">
              <a:buFont typeface="+mj-lt"/>
              <a:buAutoNum type="alphaUcPeriod" startAt="2"/>
            </a:pPr>
            <a:r>
              <a:rPr lang="en-US" dirty="0" smtClean="0"/>
              <a:t>Teach to monitor self for signs of infection: pain, drainage from incision, temperature elevation. Also, report continued difficulty in voiding.</a:t>
            </a:r>
          </a:p>
          <a:p>
            <a:pPr marL="514350" indent="-514350" algn="l" rtl="0">
              <a:buFont typeface="+mj-lt"/>
              <a:buAutoNum type="alphaUcPeriod" startAt="2"/>
            </a:pPr>
            <a:r>
              <a:rPr lang="en-US" dirty="0" smtClean="0"/>
              <a:t>Inform that heavy lifting should be avoided for 4 to 6 weeks. Athletics and extremes of exertion are to be avoided for 8 to 12 weeks postoperatively, per provider instructions.</a:t>
            </a:r>
          </a:p>
        </p:txBody>
      </p:sp>
    </p:spTree>
    <p:extLst>
      <p:ext uri="{BB962C8B-B14F-4D97-AF65-F5344CB8AC3E}">
        <p14:creationId xmlns:p14="http://schemas.microsoft.com/office/powerpoint/2010/main" val="54866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367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Etiology: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algn="l" rtl="0"/>
            <a:r>
              <a:rPr lang="en-US" dirty="0" smtClean="0"/>
              <a:t>Results from congenital or acquired weakness (traumatic injury, aging) of the abdominal wall.</a:t>
            </a:r>
          </a:p>
          <a:p>
            <a:pPr algn="l" rtl="0"/>
            <a:r>
              <a:rPr lang="en-US" dirty="0" smtClean="0"/>
              <a:t>May result from increased intra-abdominal pressure due to heavy lifting, obesity, pregnancy, straining, coughing, or proximity to tumor.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5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Classification: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312368"/>
          </a:xfrm>
        </p:spPr>
        <p:txBody>
          <a:bodyPr/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Classification by Site.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Classification by Severity.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6004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Classification by Site: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Inguinal Hernia </a:t>
            </a:r>
            <a:r>
              <a:rPr lang="en-US" dirty="0" smtClean="0"/>
              <a:t>into the inguinal canal (more common in males).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b="1" dirty="0" smtClean="0"/>
              <a:t>Indirect </a:t>
            </a:r>
            <a:r>
              <a:rPr lang="en-US" b="1" dirty="0" smtClean="0"/>
              <a:t>inguinal:</a:t>
            </a:r>
          </a:p>
          <a:p>
            <a:pPr marL="1314450" lvl="2" indent="-514350" algn="l" rtl="0">
              <a:buFont typeface="Wingdings" pitchFamily="2" charset="2"/>
              <a:buChar char="Ø"/>
            </a:pPr>
            <a:r>
              <a:rPr lang="en-US" dirty="0" smtClean="0"/>
              <a:t>It occurs </a:t>
            </a:r>
            <a:r>
              <a:rPr lang="en-US" dirty="0" smtClean="0"/>
              <a:t>due </a:t>
            </a:r>
            <a:r>
              <a:rPr lang="en-US" dirty="0" smtClean="0"/>
              <a:t>to a weakness of the abdominal wall at the point through which the spermatic cord emerges in the male and the round ligament in the female. </a:t>
            </a:r>
            <a:endParaRPr lang="en-US" dirty="0" smtClean="0"/>
          </a:p>
          <a:p>
            <a:pPr marL="1314450" lvl="2" indent="-514350" algn="l" rtl="0">
              <a:buFont typeface="Wingdings" pitchFamily="2" charset="2"/>
              <a:buChar char="Ø"/>
            </a:pPr>
            <a:r>
              <a:rPr lang="en-US" dirty="0" smtClean="0"/>
              <a:t>Through </a:t>
            </a:r>
            <a:r>
              <a:rPr lang="en-US" dirty="0" smtClean="0"/>
              <a:t>this opening, the hernia extends down the inguinal canal and often into scrotum or labia.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b="1" dirty="0" smtClean="0"/>
              <a:t>Direct </a:t>
            </a:r>
            <a:r>
              <a:rPr lang="en-US" b="1" dirty="0" smtClean="0"/>
              <a:t>inguinal:</a:t>
            </a:r>
          </a:p>
          <a:p>
            <a:pPr marL="1314450" lvl="2" indent="-514350" algn="l" rtl="0">
              <a:buFont typeface="Wingdings" pitchFamily="2" charset="2"/>
              <a:buChar char="Ø"/>
            </a:pPr>
            <a:r>
              <a:rPr lang="en-US" dirty="0" smtClean="0"/>
              <a:t>It</a:t>
            </a:r>
            <a:r>
              <a:rPr lang="en-US" dirty="0" smtClean="0"/>
              <a:t> </a:t>
            </a:r>
            <a:r>
              <a:rPr lang="en-US" dirty="0" smtClean="0"/>
              <a:t>passes through the posterior inguinal wall; more difficult to repair than indirect inguinal hernia.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09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Continue……..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US" b="1" dirty="0" smtClean="0"/>
              <a:t>Femoral Hernia </a:t>
            </a:r>
            <a:r>
              <a:rPr lang="en-US" dirty="0" smtClean="0"/>
              <a:t>into the femoral canal, appearing below the inguinal ligament.</a:t>
            </a: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b="1" dirty="0" smtClean="0"/>
              <a:t>Umbilical Intestinal Protrusion </a:t>
            </a:r>
            <a:r>
              <a:rPr lang="en-US" dirty="0" smtClean="0"/>
              <a:t>at the umbilicus due to failure of umbilical orifice to close. Occurs most often in obese women, children, and in patients with increased intra-abdominal pressure from cirrhosis and ascites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 smtClean="0"/>
              <a:t>Continue…..</a:t>
            </a:r>
            <a:endParaRPr lang="ar-SA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816424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US" b="1" dirty="0"/>
              <a:t>Ventral or Incisional Intestinal Protrusion </a:t>
            </a:r>
            <a:r>
              <a:rPr lang="en-US" dirty="0"/>
              <a:t>due to weakness at the abdominal wall; may occur after impaired incisional healing due to infection or drainage.</a:t>
            </a:r>
          </a:p>
          <a:p>
            <a:pPr marL="514350" indent="-514350" algn="l" rtl="0">
              <a:buFont typeface="+mj-lt"/>
              <a:buAutoNum type="arabicPeriod" startAt="4"/>
            </a:pPr>
            <a:r>
              <a:rPr lang="en-US" b="1" dirty="0" err="1"/>
              <a:t>Peristomal</a:t>
            </a:r>
            <a:r>
              <a:rPr lang="en-US" b="1" dirty="0"/>
              <a:t> Hernia </a:t>
            </a:r>
            <a:r>
              <a:rPr lang="en-US" dirty="0"/>
              <a:t>through the </a:t>
            </a:r>
            <a:r>
              <a:rPr lang="en-US" dirty="0" err="1"/>
              <a:t>fascial</a:t>
            </a:r>
            <a:r>
              <a:rPr lang="en-US" dirty="0"/>
              <a:t> defect around a stoma and into the subcutaneous tissue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75"/>
            <a:ext cx="8304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180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1211</Words>
  <Application>Microsoft Office PowerPoint</Application>
  <PresentationFormat>عرض على الشاشة (3:4)‏</PresentationFormat>
  <Paragraphs>113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ABDOMINAL HERNIAS</vt:lpstr>
      <vt:lpstr>Definition:</vt:lpstr>
      <vt:lpstr>عرض تقديمي في PowerPoint</vt:lpstr>
      <vt:lpstr>Etiology:</vt:lpstr>
      <vt:lpstr>Classification:</vt:lpstr>
      <vt:lpstr>Classification by Site:</vt:lpstr>
      <vt:lpstr>Continue……..</vt:lpstr>
      <vt:lpstr>Continue…..</vt:lpstr>
      <vt:lpstr>عرض تقديمي في PowerPoint</vt:lpstr>
      <vt:lpstr>عرض تقديمي في PowerPoint</vt:lpstr>
      <vt:lpstr>Classification by Severity:</vt:lpstr>
      <vt:lpstr>Continue….</vt:lpstr>
      <vt:lpstr>عرض تقديمي في PowerPoint</vt:lpstr>
      <vt:lpstr>Risk Factors for Abdominal Hernia:</vt:lpstr>
      <vt:lpstr>Clinical Manifestations:</vt:lpstr>
      <vt:lpstr>Diagnostic Evaluation:</vt:lpstr>
      <vt:lpstr>Management:</vt:lpstr>
      <vt:lpstr>Mechanical Treatment:</vt:lpstr>
      <vt:lpstr>Continue…..</vt:lpstr>
      <vt:lpstr>Surgical Treatment:</vt:lpstr>
      <vt:lpstr>Complications:</vt:lpstr>
      <vt:lpstr>Nursing Assessment:</vt:lpstr>
      <vt:lpstr>Nursing Diagnoses:</vt:lpstr>
      <vt:lpstr>Nursing Interventions:</vt:lpstr>
      <vt:lpstr>Relieving Pain Postoperatively:</vt:lpstr>
      <vt:lpstr>Preventing Infection:</vt:lpstr>
      <vt:lpstr>Patient Education and Health Maintenance: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HERNIAS</dc:title>
  <dc:creator>Mohammad</dc:creator>
  <cp:lastModifiedBy>Mohammad</cp:lastModifiedBy>
  <cp:revision>17</cp:revision>
  <dcterms:created xsi:type="dcterms:W3CDTF">2012-06-15T06:43:07Z</dcterms:created>
  <dcterms:modified xsi:type="dcterms:W3CDTF">2012-06-23T10:44:38Z</dcterms:modified>
</cp:coreProperties>
</file>